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handoutMasterIdLst>
    <p:handoutMasterId r:id="rId23"/>
  </p:handoutMasterIdLst>
  <p:sldIdLst>
    <p:sldId id="266" r:id="rId2"/>
    <p:sldId id="293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91" r:id="rId11"/>
    <p:sldId id="292" r:id="rId12"/>
    <p:sldId id="284" r:id="rId13"/>
    <p:sldId id="285" r:id="rId14"/>
    <p:sldId id="286" r:id="rId15"/>
    <p:sldId id="287" r:id="rId16"/>
    <p:sldId id="288" r:id="rId17"/>
    <p:sldId id="289" r:id="rId18"/>
    <p:sldId id="295" r:id="rId19"/>
    <p:sldId id="297" r:id="rId20"/>
    <p:sldId id="299" r:id="rId21"/>
  </p:sldIdLst>
  <p:sldSz cx="9144000" cy="6858000" type="screen4x3"/>
  <p:notesSz cx="6794500" cy="9931400"/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chemeClr val="tx1"/>
    </p:penClr>
  </p:showPr>
  <p:clrMru>
    <a:srgbClr val="FF9966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99" autoAdjust="0"/>
    <p:restoredTop sz="91954" autoAdjust="0"/>
  </p:normalViewPr>
  <p:slideViewPr>
    <p:cSldViewPr>
      <p:cViewPr>
        <p:scale>
          <a:sx n="75" d="100"/>
          <a:sy n="75" d="100"/>
        </p:scale>
        <p:origin x="-124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68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J:\Pr&#233;sentation%20BTS%20CG%20session%202018\R&#233;sultats%20du%20bts%20cg%20sur%2011%20an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perspective val="30"/>
    </c:view3D>
    <c:plotArea>
      <c:layout>
        <c:manualLayout>
          <c:layoutTarget val="inner"/>
          <c:xMode val="edge"/>
          <c:yMode val="edge"/>
          <c:x val="0.11841191147402871"/>
          <c:y val="7.2989351661282204E-2"/>
          <c:w val="0.87453218145302658"/>
          <c:h val="0.84503685039370113"/>
        </c:manualLayout>
      </c:layout>
      <c:line3DChart>
        <c:grouping val="standard"/>
        <c:ser>
          <c:idx val="0"/>
          <c:order val="1"/>
          <c:spPr>
            <a:ln w="25400">
              <a:noFill/>
            </a:ln>
          </c:spPr>
          <c:cat>
            <c:multiLvlStrRef>
              <c:f>Feuil1!$A$2:$A$12</c:f>
            </c:multiLvlStrRef>
          </c:cat>
          <c:val>
            <c:numRef>
              <c:f>Feuil1!$B$2:$B$12</c:f>
            </c:numRef>
          </c:val>
        </c:ser>
        <c:ser>
          <c:idx val="1"/>
          <c:order val="0"/>
          <c:tx>
            <c:strRef>
              <c:f>'[Résultats du bts cg sur 11 ans.xlsx]2018'!$C$5</c:f>
              <c:strCache>
                <c:ptCount val="1"/>
                <c:pt idx="0">
                  <c:v>Résultats
 en %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cat>
            <c:numRef>
              <c:f>'[Résultats du bts cg sur 11 ans.xlsx]2018'!$B$6:$B$17</c:f>
              <c:numCache>
                <c:formatCode>General</c:formatCode>
                <c:ptCount val="12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</c:numCache>
            </c:numRef>
          </c:cat>
          <c:val>
            <c:numRef>
              <c:f>'[Résultats du bts cg sur 11 ans.xlsx]2018'!$C$6:$C$17</c:f>
              <c:numCache>
                <c:formatCode>General</c:formatCode>
                <c:ptCount val="12"/>
                <c:pt idx="0">
                  <c:v>80</c:v>
                </c:pt>
                <c:pt idx="1">
                  <c:v>92</c:v>
                </c:pt>
                <c:pt idx="2">
                  <c:v>83</c:v>
                </c:pt>
                <c:pt idx="3">
                  <c:v>81</c:v>
                </c:pt>
                <c:pt idx="4">
                  <c:v>94.75</c:v>
                </c:pt>
                <c:pt idx="5">
                  <c:v>95.45</c:v>
                </c:pt>
                <c:pt idx="6">
                  <c:v>66.669999999999987</c:v>
                </c:pt>
                <c:pt idx="7">
                  <c:v>71.430000000000007</c:v>
                </c:pt>
                <c:pt idx="8">
                  <c:v>66.669999999999987</c:v>
                </c:pt>
                <c:pt idx="9">
                  <c:v>76.47</c:v>
                </c:pt>
                <c:pt idx="10">
                  <c:v>80</c:v>
                </c:pt>
                <c:pt idx="11">
                  <c:v>69.2</c:v>
                </c:pt>
              </c:numCache>
            </c:numRef>
          </c:val>
        </c:ser>
        <c:axId val="48542080"/>
        <c:axId val="48544000"/>
        <c:axId val="45805056"/>
      </c:line3DChart>
      <c:catAx>
        <c:axId val="48542080"/>
        <c:scaling>
          <c:orientation val="minMax"/>
        </c:scaling>
        <c:axPos val="b"/>
        <c:numFmt formatCode="General" sourceLinked="1"/>
        <c:tickLblPos val="nextTo"/>
        <c:crossAx val="48544000"/>
        <c:crosses val="autoZero"/>
        <c:auto val="1"/>
        <c:lblAlgn val="ctr"/>
        <c:lblOffset val="100"/>
      </c:catAx>
      <c:valAx>
        <c:axId val="48544000"/>
        <c:scaling>
          <c:orientation val="minMax"/>
          <c:max val="100"/>
          <c:min val="0"/>
        </c:scaling>
        <c:axPos val="l"/>
        <c:majorGridlines>
          <c:spPr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c:spPr>
        </c:majorGridlines>
        <c:numFmt formatCode="General" sourceLinked="1"/>
        <c:tickLblPos val="nextTo"/>
        <c:crossAx val="48542080"/>
        <c:crosses val="autoZero"/>
        <c:crossBetween val="between"/>
      </c:valAx>
      <c:serAx>
        <c:axId val="45805056"/>
        <c:scaling>
          <c:orientation val="minMax"/>
        </c:scaling>
        <c:delete val="1"/>
        <c:axPos val="b"/>
        <c:tickLblPos val="none"/>
        <c:crossAx val="48544000"/>
        <c:crosses val="autoZero"/>
      </c:serAx>
      <c:spPr>
        <a:solidFill>
          <a:schemeClr val="bg1">
            <a:lumMod val="95000"/>
          </a:schemeClr>
        </a:solidFill>
      </c:spPr>
    </c:plotArea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8CBFDD-48C6-4E8F-9017-3B70E53799FE}" type="datetimeFigureOut">
              <a:rPr lang="fr-FR" smtClean="0"/>
              <a:pPr/>
              <a:t>28/06/2021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CB1FD-0455-4EEE-AD73-E3457F5164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45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15"/>
            <a:ext cx="5435600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45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EC007F5-4A85-4266-B815-FC439028DF7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0BAB98-2376-4543-9BC2-6F037214A01B}" type="slidenum">
              <a:rPr lang="fr-FR" smtClean="0"/>
              <a:pPr/>
              <a:t>1</a:t>
            </a:fld>
            <a:endParaRPr lang="fr-FR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934" y="4717415"/>
            <a:ext cx="4982633" cy="4469130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E18A89-70D6-4DB7-BD1C-96D2B7B41189}" type="slidenum">
              <a:rPr lang="fr-FR" smtClean="0"/>
              <a:pPr/>
              <a:t>13</a:t>
            </a:fld>
            <a:endParaRPr lang="fr-FR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934" y="4717415"/>
            <a:ext cx="4982633" cy="4469130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941394-2773-4D13-9BA7-2E185D44A7CA}" type="slidenum">
              <a:rPr lang="fr-FR" smtClean="0"/>
              <a:pPr/>
              <a:t>14</a:t>
            </a:fld>
            <a:endParaRPr lang="fr-FR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934" y="4717415"/>
            <a:ext cx="4982633" cy="4469130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FC3A5B-E907-4C95-8595-209006C1D1B6}" type="slidenum">
              <a:rPr lang="fr-FR" smtClean="0"/>
              <a:pPr/>
              <a:t>15</a:t>
            </a:fld>
            <a:endParaRPr lang="fr-FR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934" y="4717415"/>
            <a:ext cx="4982633" cy="4469130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E76D2D-F74B-45F3-B259-847A5C3DC9FD}" type="slidenum">
              <a:rPr lang="fr-FR" smtClean="0"/>
              <a:pPr/>
              <a:t>16</a:t>
            </a:fld>
            <a:endParaRPr lang="fr-FR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934" y="4717415"/>
            <a:ext cx="4982633" cy="4469130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230499-054D-4B08-BC1E-A7D31AEF87D0}" type="slidenum">
              <a:rPr lang="fr-FR" smtClean="0"/>
              <a:pPr/>
              <a:t>17</a:t>
            </a:fld>
            <a:endParaRPr lang="fr-FR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934" y="4717415"/>
            <a:ext cx="4982633" cy="4469130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D171DE-E86B-4FD0-A488-0F4153301D5F}" type="slidenum">
              <a:rPr lang="fr-FR" smtClean="0"/>
              <a:pPr/>
              <a:t>19</a:t>
            </a:fld>
            <a:endParaRPr lang="fr-FR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D08932-FF3F-4F89-B2E9-05637E6C3207}" type="slidenum">
              <a:rPr lang="fr-FR" smtClean="0"/>
              <a:pPr/>
              <a:t>20</a:t>
            </a:fld>
            <a:endParaRPr lang="fr-FR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3319E1-6BD6-4740-8266-2594C2C26402}" type="slidenum">
              <a:rPr lang="fr-FR" smtClean="0"/>
              <a:pPr/>
              <a:t>3</a:t>
            </a:fld>
            <a:endParaRPr lang="fr-FR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934" y="4717415"/>
            <a:ext cx="4982633" cy="4469130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F15125-3953-40A4-A247-8F24A755C2E2}" type="slidenum">
              <a:rPr lang="fr-FR" smtClean="0"/>
              <a:pPr/>
              <a:t>4</a:t>
            </a:fld>
            <a:endParaRPr lang="fr-FR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934" y="4717415"/>
            <a:ext cx="4982633" cy="4469130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414CAD-0E18-4DDC-9518-7731624EA418}" type="slidenum">
              <a:rPr lang="fr-FR" smtClean="0"/>
              <a:pPr/>
              <a:t>5</a:t>
            </a:fld>
            <a:endParaRPr lang="fr-FR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934" y="4717415"/>
            <a:ext cx="4982633" cy="4469130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DC8520-26B7-4BF2-B63A-9CD661FB29A3}" type="slidenum">
              <a:rPr lang="fr-FR" smtClean="0"/>
              <a:pPr/>
              <a:t>6</a:t>
            </a:fld>
            <a:endParaRPr lang="fr-FR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934" y="4717415"/>
            <a:ext cx="4982633" cy="4469130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4D416E-AB08-4A0B-8EB7-E3854820F5A1}" type="slidenum">
              <a:rPr lang="fr-FR" smtClean="0"/>
              <a:pPr/>
              <a:t>7</a:t>
            </a:fld>
            <a:endParaRPr lang="fr-FR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934" y="4717415"/>
            <a:ext cx="4982633" cy="4469130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2DA61A-35BC-484A-AF85-946F703EFA61}" type="slidenum">
              <a:rPr lang="fr-FR" smtClean="0"/>
              <a:pPr/>
              <a:t>8</a:t>
            </a:fld>
            <a:endParaRPr lang="fr-FR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934" y="4717415"/>
            <a:ext cx="4982633" cy="4469130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DED038-FDC6-428B-8784-64A834692E14}" type="slidenum">
              <a:rPr lang="fr-FR" smtClean="0"/>
              <a:pPr/>
              <a:t>9</a:t>
            </a:fld>
            <a:endParaRPr lang="fr-FR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934" y="4717415"/>
            <a:ext cx="4982633" cy="4469130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01F3E4-3607-48B1-B55D-C14974CBFD8C}" type="slidenum">
              <a:rPr lang="fr-FR" smtClean="0"/>
              <a:pPr/>
              <a:t>12</a:t>
            </a:fld>
            <a:endParaRPr lang="fr-FR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934" y="4717415"/>
            <a:ext cx="4982633" cy="4469130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FR"/>
            </a:p>
          </p:txBody>
        </p:sp>
      </p:grpSp>
      <p:sp>
        <p:nvSpPr>
          <p:cNvPr id="13312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fr-FR"/>
              <a:t>Cliquez pour modifier le style du titre du masque</a:t>
            </a:r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B919F-CD8A-4237-9734-47ED578328E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 advTm="7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A04A5-B9CD-4724-9DC0-2B9DDF47B22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 advTm="7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BF726-8F09-49CD-AF6D-BDCC29015F5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 advTm="7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re. Texte et image de la bibliothè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440" y="609172"/>
            <a:ext cx="7773120" cy="1142752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85441" y="1981662"/>
            <a:ext cx="3817440" cy="411450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'image de la bibliothèque 3"/>
          <p:cNvSpPr>
            <a:spLocks noGrp="1"/>
          </p:cNvSpPr>
          <p:nvPr>
            <p:ph type="clipArt" sz="half" idx="2"/>
          </p:nvPr>
        </p:nvSpPr>
        <p:spPr>
          <a:xfrm>
            <a:off x="4641120" y="1981662"/>
            <a:ext cx="3817440" cy="4114503"/>
          </a:xfrm>
        </p:spPr>
        <p:txBody>
          <a:bodyPr/>
          <a:lstStyle/>
          <a:p>
            <a:pPr lvl="0"/>
            <a:endParaRPr lang="fr-FR" noProof="0" smtClean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F6CBF5-3602-43EB-AC4A-C693F96E37D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advTm="16864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7D077-1761-4499-AF71-201A0F9B82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 advTm="7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8CECE-7B82-4AE2-B4E8-29D64CC7D3F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 advTm="7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C5650-77F1-40B9-9F01-47448B90668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 advTm="7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89703-8FCB-42A4-BB1E-0B26192A454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 advTm="7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B1F22-5038-47BC-9F6B-C92897D378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 advTm="7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5C953-35EF-4EFB-B235-9761171C616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 advTm="7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871942-C716-4CC6-A8D4-D137FB583F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 advTm="7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563A6-38CB-45E2-9CCC-955AB1EFDF9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 advTm="7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32100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FR"/>
            </a:p>
          </p:txBody>
        </p:sp>
      </p:grpSp>
      <p:sp>
        <p:nvSpPr>
          <p:cNvPr id="1321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132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2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2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C734C8F5-1952-410E-AFE4-978A7E84FB7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03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20" r:id="rId12"/>
  </p:sldLayoutIdLst>
  <p:transition spd="med" advTm="7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00113" y="1628775"/>
            <a:ext cx="7345362" cy="3527425"/>
          </a:xfrm>
        </p:spPr>
        <p:txBody>
          <a:bodyPr/>
          <a:lstStyle/>
          <a:p>
            <a:pPr eaLnBrk="1" hangingPunct="1"/>
            <a:r>
              <a:rPr lang="fr-FR" sz="4400" b="1" dirty="0" smtClean="0">
                <a:solidFill>
                  <a:schemeClr val="accent5">
                    <a:lumMod val="25000"/>
                  </a:schemeClr>
                </a:solidFill>
                <a:latin typeface="Arial" charset="0"/>
              </a:rPr>
              <a:t>B.T.S   C.G.</a:t>
            </a:r>
          </a:p>
          <a:p>
            <a:pPr eaLnBrk="1" hangingPunct="1"/>
            <a:r>
              <a:rPr lang="fr-FR" sz="4400" b="1" dirty="0" smtClean="0">
                <a:solidFill>
                  <a:schemeClr val="accent5">
                    <a:lumMod val="25000"/>
                  </a:schemeClr>
                </a:solidFill>
                <a:latin typeface="Arial" charset="0"/>
              </a:rPr>
              <a:t>Comptabilité et Gestion</a:t>
            </a:r>
          </a:p>
          <a:p>
            <a:pPr eaLnBrk="1" hangingPunct="1"/>
            <a:endParaRPr lang="fr-FR" sz="4400" b="1" dirty="0" smtClean="0">
              <a:solidFill>
                <a:srgbClr val="FF6600"/>
              </a:solidFill>
              <a:latin typeface="Arial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042988" y="1844675"/>
            <a:ext cx="7086600" cy="2743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dirty="0" smtClean="0"/>
              <a:t>Enseignements de comptabilité et de fiscalité</a:t>
            </a:r>
          </a:p>
        </p:txBody>
      </p:sp>
      <p:sp>
        <p:nvSpPr>
          <p:cNvPr id="11267" name="Espace réservé du contenu 2"/>
          <p:cNvSpPr>
            <a:spLocks noGrp="1"/>
          </p:cNvSpPr>
          <p:nvPr>
            <p:ph idx="1"/>
          </p:nvPr>
        </p:nvSpPr>
        <p:spPr>
          <a:xfrm>
            <a:off x="642938" y="2071688"/>
            <a:ext cx="7772400" cy="4114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1800" b="1" dirty="0" smtClean="0">
                <a:solidFill>
                  <a:srgbClr val="FF0000"/>
                </a:solidFill>
                <a:latin typeface="Arial" charset="0"/>
              </a:rPr>
              <a:t>CŒUR DE METIERS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fr-FR" sz="1600" b="1" u="sng" dirty="0" smtClean="0">
              <a:solidFill>
                <a:schemeClr val="accent6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1600" b="1" u="sng" dirty="0" smtClean="0">
                <a:solidFill>
                  <a:schemeClr val="accent5">
                    <a:lumMod val="25000"/>
                  </a:schemeClr>
                </a:solidFill>
                <a:latin typeface="Arial" charset="0"/>
              </a:rPr>
              <a:t>PROCESSUS 1</a:t>
            </a:r>
            <a:r>
              <a:rPr lang="fr-FR" sz="1600" b="1" dirty="0" smtClean="0">
                <a:solidFill>
                  <a:schemeClr val="accent5">
                    <a:lumMod val="25000"/>
                  </a:schemeClr>
                </a:solidFill>
                <a:latin typeface="Arial" charset="0"/>
              </a:rPr>
              <a:t> :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1600" b="1" dirty="0" smtClean="0">
                <a:solidFill>
                  <a:schemeClr val="accent5">
                    <a:lumMod val="25000"/>
                  </a:schemeClr>
                </a:solidFill>
                <a:latin typeface="Arial" charset="0"/>
              </a:rPr>
              <a:t>CONTRÔLE ET TRAITEMENT COMPTABLE DES OPÉRATIONS COMMERCIALES</a:t>
            </a:r>
            <a:r>
              <a:rPr lang="fr-FR" sz="1600" dirty="0" smtClean="0">
                <a:solidFill>
                  <a:schemeClr val="accent5">
                    <a:lumMod val="25000"/>
                  </a:schemeClr>
                </a:solidFill>
                <a:latin typeface="Arial" charset="0"/>
              </a:rPr>
              <a:t>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fr-FR" sz="1600" dirty="0" smtClean="0">
              <a:solidFill>
                <a:schemeClr val="accent6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lnSpc>
                <a:spcPct val="90000"/>
              </a:lnSpc>
              <a:buNone/>
            </a:pPr>
            <a:r>
              <a:rPr lang="fr-FR" sz="1600" b="1" u="sng" dirty="0" smtClean="0">
                <a:solidFill>
                  <a:schemeClr val="accent5">
                    <a:lumMod val="25000"/>
                  </a:schemeClr>
                </a:solidFill>
                <a:latin typeface="Arial" charset="0"/>
              </a:rPr>
              <a:t>PROCESSUS 2 : </a:t>
            </a:r>
            <a:br>
              <a:rPr lang="fr-FR" sz="1600" b="1" u="sng" dirty="0" smtClean="0">
                <a:solidFill>
                  <a:schemeClr val="accent5">
                    <a:lumMod val="25000"/>
                  </a:schemeClr>
                </a:solidFill>
                <a:latin typeface="Arial" charset="0"/>
              </a:rPr>
            </a:br>
            <a:r>
              <a:rPr lang="fr-FR" sz="1600" b="1" u="sng" dirty="0" smtClean="0">
                <a:solidFill>
                  <a:schemeClr val="accent5">
                    <a:lumMod val="25000"/>
                  </a:schemeClr>
                </a:solidFill>
                <a:latin typeface="Arial" charset="0"/>
              </a:rPr>
              <a:t>CONTRÔLE ET PRODUCTION DE L’INFORMATION FINANCIERE</a:t>
            </a:r>
          </a:p>
          <a:p>
            <a:pPr algn="ctr" eaLnBrk="1" hangingPunct="1">
              <a:lnSpc>
                <a:spcPct val="90000"/>
              </a:lnSpc>
              <a:buNone/>
            </a:pPr>
            <a:endParaRPr lang="fr-FR" sz="1600" b="1" u="sng" dirty="0" smtClean="0">
              <a:solidFill>
                <a:schemeClr val="accent5">
                  <a:lumMod val="25000"/>
                </a:schemeClr>
              </a:solidFill>
              <a:latin typeface="Arial" charset="0"/>
            </a:endParaRPr>
          </a:p>
          <a:p>
            <a:pPr algn="ctr" eaLnBrk="1" hangingPunct="1">
              <a:lnSpc>
                <a:spcPct val="90000"/>
              </a:lnSpc>
              <a:buNone/>
            </a:pPr>
            <a:r>
              <a:rPr lang="fr-FR" sz="1600" b="1" u="sng" dirty="0" smtClean="0">
                <a:solidFill>
                  <a:schemeClr val="accent5">
                    <a:lumMod val="25000"/>
                  </a:schemeClr>
                </a:solidFill>
                <a:latin typeface="Arial" charset="0"/>
              </a:rPr>
              <a:t>PROCESSUS 3 : </a:t>
            </a:r>
            <a:br>
              <a:rPr lang="fr-FR" sz="1600" b="1" u="sng" dirty="0" smtClean="0">
                <a:solidFill>
                  <a:schemeClr val="accent5">
                    <a:lumMod val="25000"/>
                  </a:schemeClr>
                </a:solidFill>
                <a:latin typeface="Arial" charset="0"/>
              </a:rPr>
            </a:br>
            <a:r>
              <a:rPr lang="fr-FR" sz="1600" b="1" u="sng" dirty="0" smtClean="0">
                <a:solidFill>
                  <a:schemeClr val="accent5">
                    <a:lumMod val="25000"/>
                  </a:schemeClr>
                </a:solidFill>
                <a:latin typeface="Arial" charset="0"/>
              </a:rPr>
              <a:t>GESTION DES OBLIGATIONS FISCALES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fr-FR" sz="1600" b="1" dirty="0" smtClean="0">
              <a:solidFill>
                <a:schemeClr val="accent5">
                  <a:lumMod val="25000"/>
                </a:schemeClr>
              </a:solidFill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1600" b="1" u="sng" dirty="0" smtClean="0">
                <a:solidFill>
                  <a:schemeClr val="accent5">
                    <a:lumMod val="25000"/>
                  </a:schemeClr>
                </a:solidFill>
                <a:latin typeface="Arial" charset="0"/>
              </a:rPr>
              <a:t>PROCESSUS  4 :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1600" b="1" dirty="0" smtClean="0">
                <a:solidFill>
                  <a:schemeClr val="accent5">
                    <a:lumMod val="25000"/>
                  </a:schemeClr>
                </a:solidFill>
                <a:latin typeface="Arial" charset="0"/>
              </a:rPr>
              <a:t>GESTION DES RELATIONS SOCIALES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fr-FR" sz="1600" b="1" dirty="0" smtClean="0">
              <a:solidFill>
                <a:schemeClr val="accent6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fr-FR" sz="1600" b="1" dirty="0" smtClean="0">
              <a:solidFill>
                <a:schemeClr val="accent6">
                  <a:lumMod val="50000"/>
                </a:schemeClr>
              </a:solidFill>
              <a:latin typeface="Arial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fr-FR" sz="1600" dirty="0" smtClean="0">
              <a:solidFill>
                <a:schemeClr val="folHlink"/>
              </a:solidFill>
              <a:latin typeface="Arial" charset="0"/>
            </a:endParaRPr>
          </a:p>
          <a:p>
            <a:pPr eaLnBrk="1" hangingPunct="1"/>
            <a:endParaRPr lang="fr-FR" dirty="0" smtClean="0"/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dirty="0" smtClean="0">
                <a:solidFill>
                  <a:schemeClr val="tx1"/>
                </a:solidFill>
              </a:rPr>
              <a:t>Enseignements de gestion et informatique</a:t>
            </a:r>
          </a:p>
        </p:txBody>
      </p:sp>
      <p:sp>
        <p:nvSpPr>
          <p:cNvPr id="12291" name="Espace réservé du contenu 2"/>
          <p:cNvSpPr>
            <a:spLocks noGrp="1"/>
          </p:cNvSpPr>
          <p:nvPr>
            <p:ph idx="1"/>
          </p:nvPr>
        </p:nvSpPr>
        <p:spPr>
          <a:xfrm>
            <a:off x="642938" y="2071688"/>
            <a:ext cx="7772400" cy="4114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fr-FR" sz="1600" b="1" u="sng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 eaLnBrk="1" hangingPunct="1">
              <a:lnSpc>
                <a:spcPct val="90000"/>
              </a:lnSpc>
              <a:buNone/>
            </a:pPr>
            <a:endParaRPr lang="fr-FR" sz="1600" b="1" u="sng" dirty="0" smtClean="0">
              <a:solidFill>
                <a:schemeClr val="accent5">
                  <a:lumMod val="25000"/>
                </a:schemeClr>
              </a:solidFill>
            </a:endParaRPr>
          </a:p>
          <a:p>
            <a:pPr algn="ctr" eaLnBrk="1" hangingPunct="1">
              <a:lnSpc>
                <a:spcPct val="90000"/>
              </a:lnSpc>
              <a:buNone/>
            </a:pPr>
            <a:r>
              <a:rPr lang="fr-FR" sz="1600" b="1" u="sng" dirty="0" smtClean="0">
                <a:solidFill>
                  <a:schemeClr val="accent5">
                    <a:lumMod val="25000"/>
                  </a:schemeClr>
                </a:solidFill>
              </a:rPr>
              <a:t>PROCESSUS 5</a:t>
            </a:r>
            <a:r>
              <a:rPr lang="fr-FR" sz="1600" b="1" dirty="0" smtClean="0">
                <a:solidFill>
                  <a:schemeClr val="accent5">
                    <a:lumMod val="25000"/>
                  </a:schemeClr>
                </a:solidFill>
              </a:rPr>
              <a:t> : </a:t>
            </a:r>
            <a:br>
              <a:rPr lang="fr-FR" sz="1600" b="1" dirty="0" smtClean="0">
                <a:solidFill>
                  <a:schemeClr val="accent5">
                    <a:lumMod val="25000"/>
                  </a:schemeClr>
                </a:solidFill>
              </a:rPr>
            </a:br>
            <a:r>
              <a:rPr lang="fr-FR" sz="1600" b="1" dirty="0" smtClean="0">
                <a:solidFill>
                  <a:schemeClr val="accent5">
                    <a:lumMod val="25000"/>
                  </a:schemeClr>
                </a:solidFill>
              </a:rPr>
              <a:t>ANALYSE ET PREVISION DE L’ACTIVITE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fr-FR" sz="1600" b="1" u="sng" dirty="0" smtClean="0">
              <a:solidFill>
                <a:schemeClr val="accent5">
                  <a:lumMod val="25000"/>
                </a:schemeClr>
              </a:solidFill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fr-FR" sz="1600" b="1" u="sng" dirty="0" smtClean="0">
              <a:solidFill>
                <a:schemeClr val="accent5">
                  <a:lumMod val="25000"/>
                </a:schemeClr>
              </a:solidFill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1600" b="1" u="sng" dirty="0" smtClean="0">
                <a:solidFill>
                  <a:schemeClr val="accent5">
                    <a:lumMod val="25000"/>
                  </a:schemeClr>
                </a:solidFill>
              </a:rPr>
              <a:t>PROCESSUS 6</a:t>
            </a:r>
            <a:r>
              <a:rPr lang="fr-FR" sz="1600" b="1" dirty="0" smtClean="0">
                <a:solidFill>
                  <a:schemeClr val="accent5">
                    <a:lumMod val="25000"/>
                  </a:schemeClr>
                </a:solidFill>
              </a:rPr>
              <a:t> : </a:t>
            </a:r>
            <a:br>
              <a:rPr lang="fr-FR" sz="1600" b="1" dirty="0" smtClean="0">
                <a:solidFill>
                  <a:schemeClr val="accent5">
                    <a:lumMod val="25000"/>
                  </a:schemeClr>
                </a:solidFill>
              </a:rPr>
            </a:br>
            <a:r>
              <a:rPr lang="fr-FR" sz="1600" b="1" dirty="0" smtClean="0">
                <a:solidFill>
                  <a:schemeClr val="accent5">
                    <a:lumMod val="25000"/>
                  </a:schemeClr>
                </a:solidFill>
              </a:rPr>
              <a:t>ANALYSE DE LA SITUATION FINANCIERE</a:t>
            </a:r>
            <a:endParaRPr lang="fr-FR" sz="1600" dirty="0" smtClean="0">
              <a:solidFill>
                <a:schemeClr val="accent5">
                  <a:lumMod val="25000"/>
                </a:schemeClr>
              </a:solidFill>
              <a:latin typeface="Arial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fr-FR" sz="1600" b="1" u="sng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1600" b="1" u="sng" dirty="0" smtClean="0">
                <a:solidFill>
                  <a:srgbClr val="FF0000"/>
                </a:solidFill>
              </a:rPr>
              <a:t>PROCESSUS 7 : Processus Support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1600" b="1" dirty="0" smtClean="0">
                <a:solidFill>
                  <a:schemeClr val="accent5">
                    <a:lumMod val="25000"/>
                  </a:schemeClr>
                </a:solidFill>
              </a:rPr>
              <a:t>FIABILISATION DE L’INFORMATION COMPTABLE ET DU SYSTÈME D’INFORMATION (S I )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fr-FR" sz="1600" b="1" dirty="0" smtClean="0">
              <a:solidFill>
                <a:schemeClr val="folHlink"/>
              </a:solidFill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fr-FR" sz="1600" b="1" dirty="0" smtClean="0">
              <a:solidFill>
                <a:schemeClr val="folHlink"/>
              </a:solidFill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fr-FR" sz="1600" b="1" dirty="0" smtClean="0">
              <a:solidFill>
                <a:schemeClr val="folHlink"/>
              </a:solidFill>
            </a:endParaRPr>
          </a:p>
          <a:p>
            <a:pPr eaLnBrk="1" hangingPunct="1"/>
            <a:endParaRPr lang="fr-FR" dirty="0" smtClean="0"/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752600"/>
          </a:xfrm>
        </p:spPr>
        <p:txBody>
          <a:bodyPr/>
          <a:lstStyle/>
          <a:p>
            <a:pPr eaLnBrk="1" hangingPunct="1">
              <a:defRPr/>
            </a:pPr>
            <a:r>
              <a:rPr lang="fr-FR" sz="3200" b="1" dirty="0" smtClean="0">
                <a:solidFill>
                  <a:schemeClr val="accent5">
                    <a:lumMod val="25000"/>
                  </a:schemeClr>
                </a:solidFill>
              </a:rPr>
              <a:t>LES ATELIERS PROFESSIONNELS : ACTIVITÉS PROFESSIONNELLES TRANSVERSALES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057400"/>
            <a:ext cx="3810000" cy="10668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itchFamily="2" charset="2"/>
              <a:buChar char="Ø"/>
            </a:pPr>
            <a:r>
              <a:rPr lang="fr-FR" sz="2800" kern="12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Activités professionnelles …</a:t>
            </a:r>
          </a:p>
        </p:txBody>
      </p:sp>
      <p:sp>
        <p:nvSpPr>
          <p:cNvPr id="171012" name="Text Box 4"/>
          <p:cNvSpPr txBox="1">
            <a:spLocks noChangeArrowheads="1"/>
          </p:cNvSpPr>
          <p:nvPr/>
        </p:nvSpPr>
        <p:spPr bwMode="auto">
          <a:xfrm>
            <a:off x="3962400" y="3352800"/>
            <a:ext cx="5181600" cy="1282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None/>
            </a:pPr>
            <a:r>
              <a:rPr lang="fr-FR" sz="2600" dirty="0">
                <a:solidFill>
                  <a:schemeClr val="accent5">
                    <a:lumMod val="25000"/>
                  </a:schemeClr>
                </a:solidFill>
                <a:latin typeface="Arial" charset="0"/>
              </a:rPr>
              <a:t>Elles font appel aux connaissances des différents processus.</a:t>
            </a:r>
          </a:p>
        </p:txBody>
      </p:sp>
      <p:sp>
        <p:nvSpPr>
          <p:cNvPr id="171013" name="Text Box 5"/>
          <p:cNvSpPr txBox="1">
            <a:spLocks noChangeArrowheads="1"/>
          </p:cNvSpPr>
          <p:nvPr/>
        </p:nvSpPr>
        <p:spPr bwMode="auto">
          <a:xfrm>
            <a:off x="285720" y="3357562"/>
            <a:ext cx="37338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fr-FR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De synthèse …</a:t>
            </a:r>
          </a:p>
        </p:txBody>
      </p:sp>
      <p:sp>
        <p:nvSpPr>
          <p:cNvPr id="171014" name="Text Box 6"/>
          <p:cNvSpPr txBox="1">
            <a:spLocks noChangeArrowheads="1"/>
          </p:cNvSpPr>
          <p:nvPr/>
        </p:nvSpPr>
        <p:spPr bwMode="auto">
          <a:xfrm>
            <a:off x="3886200" y="2057400"/>
            <a:ext cx="5029200" cy="1282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2600" dirty="0">
                <a:solidFill>
                  <a:schemeClr val="accent5">
                    <a:lumMod val="25000"/>
                  </a:schemeClr>
                </a:solidFill>
                <a:latin typeface="Arial" charset="0"/>
              </a:rPr>
              <a:t>Qui utilisent des documents réels (ex : déclarations fiscales, sociales…)</a:t>
            </a:r>
          </a:p>
        </p:txBody>
      </p:sp>
      <p:sp>
        <p:nvSpPr>
          <p:cNvPr id="171015" name="Text Box 7"/>
          <p:cNvSpPr txBox="1">
            <a:spLocks noChangeArrowheads="1"/>
          </p:cNvSpPr>
          <p:nvPr/>
        </p:nvSpPr>
        <p:spPr bwMode="auto">
          <a:xfrm>
            <a:off x="381000" y="4572000"/>
            <a:ext cx="3048000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marL="377825" indent="-377825" algn="l"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fr-FR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Effectuées</a:t>
            </a:r>
            <a:r>
              <a:rPr lang="fr-FR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</a:t>
            </a:r>
            <a:r>
              <a:rPr lang="fr-FR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en  groupes…</a:t>
            </a:r>
          </a:p>
        </p:txBody>
      </p:sp>
      <p:sp>
        <p:nvSpPr>
          <p:cNvPr id="171016" name="Text Box 8"/>
          <p:cNvSpPr txBox="1">
            <a:spLocks noChangeArrowheads="1"/>
          </p:cNvSpPr>
          <p:nvPr/>
        </p:nvSpPr>
        <p:spPr bwMode="auto">
          <a:xfrm>
            <a:off x="3929058" y="5000636"/>
            <a:ext cx="4876800" cy="49244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2600" dirty="0">
                <a:solidFill>
                  <a:schemeClr val="accent5">
                    <a:lumMod val="25000"/>
                  </a:schemeClr>
                </a:solidFill>
                <a:latin typeface="Arial" charset="0"/>
              </a:rPr>
              <a:t>De 2 à </a:t>
            </a:r>
            <a:r>
              <a:rPr lang="fr-FR" sz="2600" dirty="0" smtClean="0">
                <a:solidFill>
                  <a:schemeClr val="accent5">
                    <a:lumMod val="25000"/>
                  </a:schemeClr>
                </a:solidFill>
                <a:latin typeface="Arial" charset="0"/>
              </a:rPr>
              <a:t>4 selon l’activité</a:t>
            </a:r>
            <a:endParaRPr lang="fr-FR" sz="2600" dirty="0">
              <a:solidFill>
                <a:schemeClr val="accent5">
                  <a:lumMod val="25000"/>
                </a:schemeClr>
              </a:solidFill>
              <a:latin typeface="Arial" charset="0"/>
            </a:endParaRPr>
          </a:p>
        </p:txBody>
      </p:sp>
      <p:sp>
        <p:nvSpPr>
          <p:cNvPr id="171017" name="Text Box 9"/>
          <p:cNvSpPr txBox="1">
            <a:spLocks noChangeArrowheads="1"/>
          </p:cNvSpPr>
          <p:nvPr/>
        </p:nvSpPr>
        <p:spPr bwMode="auto">
          <a:xfrm>
            <a:off x="381000" y="5562600"/>
            <a:ext cx="3276600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377825" indent="-377825" algn="l">
              <a:buClr>
                <a:schemeClr val="folHlink"/>
              </a:buClr>
              <a:buFont typeface="Wingdings" pitchFamily="2" charset="2"/>
              <a:buChar char="Ø"/>
              <a:defRPr/>
            </a:pPr>
            <a:r>
              <a:rPr lang="fr-FR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Sur poste informatique …</a:t>
            </a:r>
            <a:endParaRPr lang="fr-FR" sz="28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71018" name="Text Box 10"/>
          <p:cNvSpPr txBox="1">
            <a:spLocks noChangeArrowheads="1"/>
          </p:cNvSpPr>
          <p:nvPr/>
        </p:nvSpPr>
        <p:spPr bwMode="auto">
          <a:xfrm>
            <a:off x="4038600" y="5791200"/>
            <a:ext cx="48006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2400" dirty="0">
                <a:solidFill>
                  <a:schemeClr val="accent5">
                    <a:lumMod val="25000"/>
                  </a:schemeClr>
                </a:solidFill>
                <a:latin typeface="Arial" charset="0"/>
              </a:rPr>
              <a:t>Avec des logiciels professionnels.</a:t>
            </a:r>
          </a:p>
        </p:txBody>
      </p:sp>
      <p:sp>
        <p:nvSpPr>
          <p:cNvPr id="171019" name="Rectangle 11"/>
          <p:cNvSpPr>
            <a:spLocks noChangeArrowheads="1"/>
          </p:cNvSpPr>
          <p:nvPr/>
        </p:nvSpPr>
        <p:spPr bwMode="auto">
          <a:xfrm>
            <a:off x="684213" y="214290"/>
            <a:ext cx="7632700" cy="1558948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fr-FR" sz="24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71020" name="Text Box 12"/>
          <p:cNvSpPr txBox="1">
            <a:spLocks noChangeArrowheads="1"/>
          </p:cNvSpPr>
          <p:nvPr/>
        </p:nvSpPr>
        <p:spPr bwMode="auto">
          <a:xfrm>
            <a:off x="611188" y="6453188"/>
            <a:ext cx="698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1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Lycée Jehan </a:t>
            </a:r>
            <a:r>
              <a:rPr lang="fr-FR" sz="10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Ango</a:t>
            </a:r>
            <a:r>
              <a:rPr lang="fr-FR" sz="1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Dieppe</a:t>
            </a:r>
            <a:endParaRPr lang="fr-FR" sz="10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1" grpId="0" build="p"/>
      <p:bldP spid="171012" grpId="0" autoUpdateAnimBg="0"/>
      <p:bldP spid="171013" grpId="0" autoUpdateAnimBg="0"/>
      <p:bldP spid="171013" grpId="1"/>
      <p:bldP spid="171014" grpId="0" autoUpdateAnimBg="0"/>
      <p:bldP spid="171015" grpId="0" autoUpdateAnimBg="0"/>
      <p:bldP spid="171015" grpId="1"/>
      <p:bldP spid="171016" grpId="0" autoUpdateAnimBg="0"/>
      <p:bldP spid="171017" grpId="0" autoUpdateAnimBg="0"/>
      <p:bldP spid="171017" grpId="1"/>
      <p:bldP spid="171018" grpId="0" autoUpdateAnimBg="0"/>
      <p:bldP spid="171019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150" y="549275"/>
            <a:ext cx="5486400" cy="1981200"/>
          </a:xfrm>
        </p:spPr>
        <p:txBody>
          <a:bodyPr/>
          <a:lstStyle/>
          <a:p>
            <a:pPr eaLnBrk="1" hangingPunct="1">
              <a:defRPr/>
            </a:pPr>
            <a:r>
              <a:rPr lang="fr-FR" b="1" dirty="0" smtClean="0">
                <a:solidFill>
                  <a:schemeClr val="accent5">
                    <a:lumMod val="25000"/>
                  </a:schemeClr>
                </a:solidFill>
              </a:rPr>
              <a:t>LES STAGES EN ENTREPRISE</a:t>
            </a:r>
            <a:endParaRPr lang="fr-FR" b="1" dirty="0" smtClean="0">
              <a:solidFill>
                <a:schemeClr val="accent5">
                  <a:lumMod val="2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73059" name="Rectangle 3"/>
          <p:cNvSpPr>
            <a:spLocks noChangeArrowheads="1"/>
          </p:cNvSpPr>
          <p:nvPr/>
        </p:nvSpPr>
        <p:spPr bwMode="auto">
          <a:xfrm>
            <a:off x="1600200" y="457200"/>
            <a:ext cx="5943600" cy="2133600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fr-FR" sz="24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73060" name="Text Box 4"/>
          <p:cNvSpPr txBox="1">
            <a:spLocks noChangeArrowheads="1"/>
          </p:cNvSpPr>
          <p:nvPr/>
        </p:nvSpPr>
        <p:spPr bwMode="auto">
          <a:xfrm>
            <a:off x="2514600" y="3200400"/>
            <a:ext cx="419258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fr-FR" sz="2400" b="1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 </a:t>
            </a:r>
            <a:r>
              <a:rPr lang="fr-FR" sz="2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 la théorie à la pratique</a:t>
            </a:r>
            <a:r>
              <a:rPr lang="fr-FR" sz="2400" b="1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...</a:t>
            </a:r>
          </a:p>
        </p:txBody>
      </p:sp>
      <p:sp>
        <p:nvSpPr>
          <p:cNvPr id="173061" name="Text Box 5"/>
          <p:cNvSpPr txBox="1">
            <a:spLocks noChangeArrowheads="1"/>
          </p:cNvSpPr>
          <p:nvPr/>
        </p:nvSpPr>
        <p:spPr bwMode="auto">
          <a:xfrm>
            <a:off x="1331912" y="3860800"/>
            <a:ext cx="6984503" cy="1766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r>
              <a:rPr lang="fr-FR" sz="3200" b="1" dirty="0" smtClean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10 </a:t>
            </a:r>
            <a:r>
              <a:rPr lang="fr-FR" sz="3200" b="1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semaines de stages en 2 </a:t>
            </a:r>
            <a:r>
              <a:rPr lang="fr-FR" sz="3200" b="1" dirty="0" smtClean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ans :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r>
              <a:rPr lang="fr-FR" sz="3200" b="1" dirty="0" smtClean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6 semaines en fin de 1</a:t>
            </a:r>
            <a:r>
              <a:rPr lang="fr-FR" sz="3200" b="1" baseline="30000" dirty="0" smtClean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ère</a:t>
            </a:r>
            <a:r>
              <a:rPr lang="fr-FR" sz="3200" b="1" dirty="0" smtClean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année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r>
              <a:rPr lang="fr-FR" sz="3200" b="1" dirty="0" smtClean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4 semaines en 2</a:t>
            </a:r>
            <a:r>
              <a:rPr lang="fr-FR" sz="3200" b="1" baseline="30000" dirty="0" smtClean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ème</a:t>
            </a:r>
            <a:r>
              <a:rPr lang="fr-FR" sz="3200" b="1" dirty="0" smtClean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année  </a:t>
            </a:r>
            <a:endParaRPr lang="fr-FR" sz="3200" b="1" dirty="0">
              <a:solidFill>
                <a:schemeClr val="accent5">
                  <a:lumMod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73062" name="Text Box 6"/>
          <p:cNvSpPr txBox="1">
            <a:spLocks noChangeArrowheads="1"/>
          </p:cNvSpPr>
          <p:nvPr/>
        </p:nvSpPr>
        <p:spPr bwMode="auto">
          <a:xfrm>
            <a:off x="611188" y="6453188"/>
            <a:ext cx="698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1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Lycée Jehan </a:t>
            </a:r>
            <a:r>
              <a:rPr lang="fr-FR" sz="10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Ango</a:t>
            </a:r>
            <a:r>
              <a:rPr lang="fr-FR" sz="1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Dieppe</a:t>
            </a:r>
            <a:endParaRPr lang="fr-FR" sz="10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ChangeArrowheads="1"/>
          </p:cNvSpPr>
          <p:nvPr/>
        </p:nvSpPr>
        <p:spPr bwMode="auto">
          <a:xfrm>
            <a:off x="1017588" y="381000"/>
            <a:ext cx="7131050" cy="125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fr-FR" sz="3200">
              <a:solidFill>
                <a:srgbClr val="FF6600"/>
              </a:solidFill>
              <a:latin typeface="Arial" charset="0"/>
            </a:endParaRPr>
          </a:p>
        </p:txBody>
      </p:sp>
      <p:sp>
        <p:nvSpPr>
          <p:cNvPr id="175107" name="Rectangle 3"/>
          <p:cNvSpPr>
            <a:spLocks noChangeArrowheads="1"/>
          </p:cNvSpPr>
          <p:nvPr/>
        </p:nvSpPr>
        <p:spPr bwMode="auto">
          <a:xfrm>
            <a:off x="900113" y="2276475"/>
            <a:ext cx="70104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fr-FR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Une meilleure connaissance du monde</a:t>
            </a:r>
          </a:p>
          <a:p>
            <a:pPr>
              <a:spcBef>
                <a:spcPct val="20000"/>
              </a:spcBef>
              <a:defRPr/>
            </a:pPr>
            <a:r>
              <a:rPr lang="fr-FR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professionnel</a:t>
            </a:r>
            <a:endParaRPr lang="fr-FR" sz="2800" b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75108" name="Rectangle 4"/>
          <p:cNvSpPr>
            <a:spLocks noChangeArrowheads="1"/>
          </p:cNvSpPr>
          <p:nvPr/>
        </p:nvSpPr>
        <p:spPr bwMode="auto">
          <a:xfrm>
            <a:off x="971550" y="3573463"/>
            <a:ext cx="73279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2800" b="1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Un contact direct avec le monde du travail</a:t>
            </a:r>
            <a:endParaRPr lang="fr-FR" sz="2800" b="1" dirty="0">
              <a:solidFill>
                <a:schemeClr val="accent5">
                  <a:lumMod val="2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75109" name="Rectangle 5"/>
          <p:cNvSpPr>
            <a:spLocks noChangeArrowheads="1"/>
          </p:cNvSpPr>
          <p:nvPr/>
        </p:nvSpPr>
        <p:spPr bwMode="auto">
          <a:xfrm>
            <a:off x="900113" y="4508500"/>
            <a:ext cx="7050087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fr-FR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L’application de techniques comptables </a:t>
            </a:r>
          </a:p>
          <a:p>
            <a:pPr>
              <a:spcBef>
                <a:spcPct val="20000"/>
              </a:spcBef>
              <a:defRPr/>
            </a:pPr>
            <a:r>
              <a:rPr lang="fr-FR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et fiscales</a:t>
            </a:r>
            <a:endParaRPr lang="fr-FR" sz="28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175110" name="Rectangle 6"/>
          <p:cNvSpPr>
            <a:spLocks noChangeArrowheads="1"/>
          </p:cNvSpPr>
          <p:nvPr/>
        </p:nvSpPr>
        <p:spPr bwMode="auto">
          <a:xfrm>
            <a:off x="971550" y="333375"/>
            <a:ext cx="66960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defRPr/>
            </a:pPr>
            <a:r>
              <a:rPr lang="fr-FR" sz="44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fr-FR" sz="44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fr-FR" sz="4400" b="1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LES STAGES EN ENTREPRISE</a:t>
            </a:r>
            <a:endParaRPr lang="fr-FR" sz="4400" b="1" dirty="0">
              <a:solidFill>
                <a:schemeClr val="accent5">
                  <a:lumMod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175111" name="Rectangle 7"/>
          <p:cNvSpPr>
            <a:spLocks noChangeArrowheads="1"/>
          </p:cNvSpPr>
          <p:nvPr/>
        </p:nvSpPr>
        <p:spPr bwMode="auto">
          <a:xfrm>
            <a:off x="1331913" y="476250"/>
            <a:ext cx="6375400" cy="1368425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fr-FR" sz="24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75112" name="Text Box 8"/>
          <p:cNvSpPr txBox="1">
            <a:spLocks noChangeArrowheads="1"/>
          </p:cNvSpPr>
          <p:nvPr/>
        </p:nvSpPr>
        <p:spPr bwMode="auto">
          <a:xfrm>
            <a:off x="611188" y="6453188"/>
            <a:ext cx="69850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1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Lycée Jehan </a:t>
            </a:r>
            <a:r>
              <a:rPr lang="fr-FR" sz="10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Ango</a:t>
            </a:r>
            <a:r>
              <a:rPr lang="fr-FR" sz="1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Dieppe</a:t>
            </a:r>
          </a:p>
          <a:p>
            <a:pPr>
              <a:spcBef>
                <a:spcPct val="50000"/>
              </a:spcBef>
              <a:defRPr/>
            </a:pPr>
            <a:r>
              <a:rPr lang="fr-FR" sz="10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</a:t>
            </a:r>
            <a:endParaRPr lang="fr-FR" sz="1000" dirty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6" grpId="0" autoUpdateAnimBg="0"/>
      <p:bldP spid="175107" grpId="0" autoUpdateAnimBg="0"/>
      <p:bldP spid="175108" grpId="0" autoUpdateAnimBg="0"/>
      <p:bldP spid="175109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590800"/>
            <a:ext cx="7772400" cy="1447800"/>
          </a:xfrm>
        </p:spPr>
        <p:txBody>
          <a:bodyPr/>
          <a:lstStyle/>
          <a:p>
            <a:pPr eaLnBrk="1" hangingPunct="1">
              <a:defRPr/>
            </a:pPr>
            <a:r>
              <a:rPr lang="fr-FR" smtClean="0"/>
              <a:t>QUELLES ÉPREUVES À L’EXAMEN ?</a:t>
            </a:r>
          </a:p>
        </p:txBody>
      </p:sp>
      <p:sp>
        <p:nvSpPr>
          <p:cNvPr id="177155" name="Text Box 3"/>
          <p:cNvSpPr txBox="1">
            <a:spLocks noChangeArrowheads="1"/>
          </p:cNvSpPr>
          <p:nvPr/>
        </p:nvSpPr>
        <p:spPr bwMode="auto">
          <a:xfrm>
            <a:off x="642910" y="6143644"/>
            <a:ext cx="69850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1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Lycée Jehan </a:t>
            </a:r>
            <a:r>
              <a:rPr lang="fr-FR" sz="10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Ango</a:t>
            </a:r>
            <a:r>
              <a:rPr lang="fr-FR" sz="1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Dieppe</a:t>
            </a:r>
          </a:p>
          <a:p>
            <a:pPr>
              <a:spcBef>
                <a:spcPct val="50000"/>
              </a:spcBef>
              <a:defRPr/>
            </a:pPr>
            <a:endParaRPr lang="fr-FR" sz="1000" dirty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7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260350"/>
            <a:ext cx="8501121" cy="1143000"/>
          </a:xfrm>
        </p:spPr>
        <p:txBody>
          <a:bodyPr/>
          <a:lstStyle/>
          <a:p>
            <a:pPr eaLnBrk="1" hangingPunct="1">
              <a:defRPr/>
            </a:pPr>
            <a:r>
              <a:rPr lang="fr-FR" b="1" kern="1200" dirty="0" smtClean="0">
                <a:solidFill>
                  <a:schemeClr val="accent5">
                    <a:lumMod val="25000"/>
                  </a:schemeClr>
                </a:solidFill>
                <a:latin typeface="Arial" charset="0"/>
                <a:ea typeface="+mn-ea"/>
                <a:cs typeface="+mn-cs"/>
              </a:rPr>
              <a:t>Trois épreuves pour l’enseignement professionnel</a:t>
            </a:r>
          </a:p>
        </p:txBody>
      </p:sp>
      <p:sp>
        <p:nvSpPr>
          <p:cNvPr id="179205" name="Text Box 5"/>
          <p:cNvSpPr txBox="1">
            <a:spLocks noChangeArrowheads="1"/>
          </p:cNvSpPr>
          <p:nvPr/>
        </p:nvSpPr>
        <p:spPr bwMode="auto">
          <a:xfrm>
            <a:off x="107504" y="1772816"/>
            <a:ext cx="8352928" cy="10156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buFont typeface="Wingdings" pitchFamily="2" charset="2"/>
              <a:buChar char="§"/>
            </a:pPr>
            <a:r>
              <a:rPr lang="fr-FR" sz="2400" b="1" dirty="0">
                <a:latin typeface="Arial" charset="0"/>
              </a:rPr>
              <a:t> </a:t>
            </a:r>
            <a:r>
              <a:rPr lang="fr-FR" sz="2400" b="1" dirty="0">
                <a:solidFill>
                  <a:srgbClr val="FF0000"/>
                </a:solidFill>
                <a:latin typeface="Arial" charset="0"/>
              </a:rPr>
              <a:t>E4</a:t>
            </a:r>
            <a:r>
              <a:rPr lang="fr-FR" sz="2400" b="1" dirty="0">
                <a:latin typeface="Arial" charset="0"/>
              </a:rPr>
              <a:t> </a:t>
            </a:r>
            <a:r>
              <a:rPr lang="fr-FR" sz="2400" b="1" dirty="0" smtClean="0">
                <a:latin typeface="Arial" charset="0"/>
              </a:rPr>
              <a:t>Traitement et contrôle des opérations comptables,</a:t>
            </a:r>
          </a:p>
          <a:p>
            <a:pPr algn="l">
              <a:spcBef>
                <a:spcPct val="50000"/>
              </a:spcBef>
            </a:pPr>
            <a:r>
              <a:rPr lang="fr-FR" sz="2400" b="1" dirty="0" smtClean="0">
                <a:latin typeface="Arial" charset="0"/>
              </a:rPr>
              <a:t>         fiscales et sociales, (Processus 1 à 4 et 7) </a:t>
            </a:r>
            <a:r>
              <a:rPr lang="fr-FR" sz="2400" b="1" dirty="0" err="1" smtClean="0">
                <a:latin typeface="Arial" charset="0"/>
              </a:rPr>
              <a:t>coef</a:t>
            </a:r>
            <a:r>
              <a:rPr lang="fr-FR" sz="2400" b="1" dirty="0" smtClean="0">
                <a:latin typeface="Arial" charset="0"/>
              </a:rPr>
              <a:t> 13</a:t>
            </a:r>
            <a:endParaRPr lang="fr-FR" sz="2400" b="1" dirty="0">
              <a:latin typeface="Arial" charset="0"/>
            </a:endParaRPr>
          </a:p>
        </p:txBody>
      </p:sp>
      <p:sp>
        <p:nvSpPr>
          <p:cNvPr id="179208" name="Rectangle 8"/>
          <p:cNvSpPr>
            <a:spLocks noChangeArrowheads="1"/>
          </p:cNvSpPr>
          <p:nvPr/>
        </p:nvSpPr>
        <p:spPr bwMode="auto">
          <a:xfrm>
            <a:off x="500034" y="214290"/>
            <a:ext cx="8215370" cy="1582738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fr-FR" sz="24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79218" name="Text Box 18"/>
          <p:cNvSpPr txBox="1">
            <a:spLocks noChangeArrowheads="1"/>
          </p:cNvSpPr>
          <p:nvPr/>
        </p:nvSpPr>
        <p:spPr bwMode="auto">
          <a:xfrm>
            <a:off x="611188" y="6453188"/>
            <a:ext cx="698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1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Lycée Jehan </a:t>
            </a:r>
            <a:r>
              <a:rPr lang="fr-FR" sz="10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Ango</a:t>
            </a:r>
            <a:r>
              <a:rPr lang="fr-FR" sz="1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Dieppe</a:t>
            </a:r>
            <a:endParaRPr lang="fr-FR" sz="10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611560" y="2852936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dirty="0" smtClean="0">
                <a:solidFill>
                  <a:schemeClr val="accent6">
                    <a:lumMod val="50000"/>
                  </a:schemeClr>
                </a:solidFill>
              </a:rPr>
              <a:t>E41 Sous épreuve </a:t>
            </a:r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</a:rPr>
              <a:t>écrite</a:t>
            </a:r>
            <a:r>
              <a:rPr lang="fr-FR" dirty="0" smtClean="0">
                <a:solidFill>
                  <a:schemeClr val="accent6">
                    <a:lumMod val="50000"/>
                  </a:schemeClr>
                </a:solidFill>
              </a:rPr>
              <a:t>, coefficient 9, 4h30 </a:t>
            </a:r>
            <a:endParaRPr lang="fr-F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611560" y="3212976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dirty="0" smtClean="0">
                <a:solidFill>
                  <a:schemeClr val="accent6">
                    <a:lumMod val="50000"/>
                  </a:schemeClr>
                </a:solidFill>
              </a:rPr>
              <a:t>E42 Sous épreuve </a:t>
            </a:r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</a:rPr>
              <a:t>CCF</a:t>
            </a:r>
            <a:r>
              <a:rPr lang="fr-FR" dirty="0" smtClean="0">
                <a:solidFill>
                  <a:schemeClr val="accent6">
                    <a:lumMod val="50000"/>
                  </a:schemeClr>
                </a:solidFill>
              </a:rPr>
              <a:t>, coefficient 4, 2 situations </a:t>
            </a:r>
            <a:endParaRPr lang="fr-F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179512" y="3781489"/>
            <a:ext cx="8352928" cy="10156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buFont typeface="Wingdings" pitchFamily="2" charset="2"/>
              <a:buChar char="§"/>
            </a:pPr>
            <a:r>
              <a:rPr lang="fr-FR" sz="2400" b="1" dirty="0">
                <a:latin typeface="Arial" charset="0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Arial" charset="0"/>
              </a:rPr>
              <a:t>E5</a:t>
            </a:r>
            <a:r>
              <a:rPr lang="fr-FR" sz="2400" b="1" dirty="0" smtClean="0">
                <a:latin typeface="Arial" charset="0"/>
              </a:rPr>
              <a:t> Situations de contrôle de gestion et d’analyse</a:t>
            </a:r>
          </a:p>
          <a:p>
            <a:pPr algn="l">
              <a:spcBef>
                <a:spcPct val="50000"/>
              </a:spcBef>
            </a:pPr>
            <a:r>
              <a:rPr lang="fr-FR" sz="2400" b="1" dirty="0">
                <a:latin typeface="Arial" charset="0"/>
              </a:rPr>
              <a:t> </a:t>
            </a:r>
            <a:r>
              <a:rPr lang="fr-FR" sz="2400" b="1" dirty="0" smtClean="0">
                <a:latin typeface="Arial" charset="0"/>
              </a:rPr>
              <a:t>       financière (Processus 5 – 6 et 7)</a:t>
            </a:r>
            <a:endParaRPr lang="fr-FR" sz="2400" b="1" dirty="0">
              <a:latin typeface="Arial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683568" y="4859868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</a:rPr>
              <a:t>CCF</a:t>
            </a:r>
            <a:r>
              <a:rPr lang="fr-FR" dirty="0" smtClean="0">
                <a:solidFill>
                  <a:schemeClr val="accent6">
                    <a:lumMod val="50000"/>
                  </a:schemeClr>
                </a:solidFill>
              </a:rPr>
              <a:t>, coefficient 5, 2 situations d’évaluation </a:t>
            </a:r>
            <a:endParaRPr lang="fr-F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179512" y="5343599"/>
            <a:ext cx="8352928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buFont typeface="Wingdings" pitchFamily="2" charset="2"/>
              <a:buChar char="§"/>
            </a:pPr>
            <a:r>
              <a:rPr lang="fr-FR" sz="2400" b="1" dirty="0">
                <a:latin typeface="Arial" charset="0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Arial" charset="0"/>
              </a:rPr>
              <a:t>E6</a:t>
            </a:r>
            <a:r>
              <a:rPr lang="fr-FR" sz="2400" b="1" dirty="0" smtClean="0">
                <a:latin typeface="Arial" charset="0"/>
              </a:rPr>
              <a:t> Parcours de professionnalisation </a:t>
            </a:r>
            <a:endParaRPr lang="fr-FR" sz="2400" b="1" dirty="0">
              <a:latin typeface="Arial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755576" y="5867980"/>
            <a:ext cx="79598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</a:rPr>
              <a:t>Oral</a:t>
            </a:r>
            <a:r>
              <a:rPr lang="fr-FR" dirty="0" smtClean="0">
                <a:solidFill>
                  <a:schemeClr val="accent6">
                    <a:lumMod val="50000"/>
                  </a:schemeClr>
                </a:solidFill>
              </a:rPr>
              <a:t>, coefficient 5, 30 mn</a:t>
            </a:r>
          </a:p>
          <a:p>
            <a:pPr algn="l"/>
            <a:r>
              <a:rPr lang="fr-FR" dirty="0" smtClean="0">
                <a:solidFill>
                  <a:schemeClr val="accent6">
                    <a:lumMod val="50000"/>
                  </a:schemeClr>
                </a:solidFill>
              </a:rPr>
              <a:t> basé sur l’écrit de stage et le passeport professionnel </a:t>
            </a:r>
            <a:endParaRPr lang="fr-FR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9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9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5" grpId="0" autoUpdateAnimBg="0"/>
      <p:bldP spid="179208" grpId="0" animBg="1" autoUpdateAnimBg="0"/>
      <p:bldP spid="19" grpId="0" autoUpdateAnimBg="0"/>
      <p:bldP spid="22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3375"/>
            <a:ext cx="7772400" cy="1419225"/>
          </a:xfrm>
        </p:spPr>
        <p:txBody>
          <a:bodyPr/>
          <a:lstStyle/>
          <a:p>
            <a:pPr eaLnBrk="1" hangingPunct="1">
              <a:defRPr/>
            </a:pPr>
            <a:r>
              <a:rPr lang="fr-FR" b="1" kern="1200" dirty="0" smtClean="0">
                <a:solidFill>
                  <a:schemeClr val="accent5">
                    <a:lumMod val="25000"/>
                  </a:schemeClr>
                </a:solidFill>
                <a:latin typeface="Arial" charset="0"/>
                <a:ea typeface="+mn-ea"/>
                <a:cs typeface="+mn-cs"/>
              </a:rPr>
              <a:t>Epreuves pour l’enseignement général</a:t>
            </a:r>
          </a:p>
        </p:txBody>
      </p:sp>
      <p:sp>
        <p:nvSpPr>
          <p:cNvPr id="181253" name="Text Box 5"/>
          <p:cNvSpPr txBox="1">
            <a:spLocks noChangeArrowheads="1"/>
          </p:cNvSpPr>
          <p:nvPr/>
        </p:nvSpPr>
        <p:spPr bwMode="auto">
          <a:xfrm>
            <a:off x="285720" y="2071678"/>
            <a:ext cx="8136904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Arial" charset="0"/>
              </a:rPr>
              <a:t>E1 </a:t>
            </a:r>
            <a:r>
              <a:rPr lang="fr-FR" sz="2400" b="1" dirty="0" smtClean="0">
                <a:latin typeface="Arial" charset="0"/>
              </a:rPr>
              <a:t>: Cultures générales et expression, coefficient 7</a:t>
            </a:r>
            <a:endParaRPr lang="fr-FR" sz="2400" b="1" dirty="0">
              <a:latin typeface="Arial" charset="0"/>
            </a:endParaRPr>
          </a:p>
        </p:txBody>
      </p:sp>
      <p:sp>
        <p:nvSpPr>
          <p:cNvPr id="181255" name="Text Box 7"/>
          <p:cNvSpPr txBox="1">
            <a:spLocks noChangeArrowheads="1"/>
          </p:cNvSpPr>
          <p:nvPr/>
        </p:nvSpPr>
        <p:spPr bwMode="auto">
          <a:xfrm>
            <a:off x="357158" y="4000504"/>
            <a:ext cx="8492954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2400" b="1" dirty="0" smtClean="0">
                <a:solidFill>
                  <a:srgbClr val="FF0000"/>
                </a:solidFill>
                <a:latin typeface="Arial" charset="0"/>
              </a:rPr>
              <a:t>E2</a:t>
            </a:r>
            <a:r>
              <a:rPr lang="fr-FR" sz="2400" b="1" dirty="0" smtClean="0">
                <a:latin typeface="Arial" charset="0"/>
              </a:rPr>
              <a:t> : Mathématiques appliquées, coefficient 3</a:t>
            </a:r>
            <a:endParaRPr lang="fr-FR" sz="2400" b="1" dirty="0">
              <a:latin typeface="Arial" charset="0"/>
            </a:endParaRPr>
          </a:p>
        </p:txBody>
      </p:sp>
      <p:sp>
        <p:nvSpPr>
          <p:cNvPr id="181257" name="Rectangle 9"/>
          <p:cNvSpPr>
            <a:spLocks noChangeArrowheads="1"/>
          </p:cNvSpPr>
          <p:nvPr/>
        </p:nvSpPr>
        <p:spPr bwMode="auto">
          <a:xfrm>
            <a:off x="684213" y="188640"/>
            <a:ext cx="7632700" cy="1531938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fr-FR" sz="24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785786" y="2571744"/>
            <a:ext cx="73146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5">
                    <a:lumMod val="25000"/>
                  </a:schemeClr>
                </a:solidFill>
              </a:rPr>
              <a:t>Sous épreuve écrite E 11 : Culture générale et expression, </a:t>
            </a:r>
            <a:br>
              <a:rPr lang="fr-FR" dirty="0" smtClean="0">
                <a:solidFill>
                  <a:schemeClr val="accent5">
                    <a:lumMod val="25000"/>
                  </a:schemeClr>
                </a:solidFill>
              </a:rPr>
            </a:br>
            <a:r>
              <a:rPr lang="fr-FR" dirty="0" smtClean="0">
                <a:solidFill>
                  <a:schemeClr val="accent5">
                    <a:lumMod val="25000"/>
                  </a:schemeClr>
                </a:solidFill>
              </a:rPr>
              <a:t>4 heures    coefficient 4</a:t>
            </a:r>
            <a:endParaRPr lang="fr-FR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785786" y="3214686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5">
                    <a:lumMod val="25000"/>
                  </a:schemeClr>
                </a:solidFill>
              </a:rPr>
              <a:t>Sous épreuve orale E 12 : Langue vivante étrangère obligatoire (anglais), 20 mn, coefficient 3 </a:t>
            </a:r>
            <a:endParaRPr lang="fr-FR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500034" y="4500570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5">
                    <a:lumMod val="25000"/>
                  </a:schemeClr>
                </a:solidFill>
              </a:rPr>
              <a:t>Contrôle continu de formation (CCF) : 2 x 55 mn</a:t>
            </a:r>
            <a:endParaRPr lang="fr-FR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428596" y="5072074"/>
            <a:ext cx="8105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2400" b="1" dirty="0">
                <a:solidFill>
                  <a:srgbClr val="FF0000"/>
                </a:solidFill>
                <a:latin typeface="Arial" charset="0"/>
              </a:rPr>
              <a:t>E3</a:t>
            </a:r>
            <a:r>
              <a:rPr lang="fr-FR" sz="2400" b="1" dirty="0">
                <a:latin typeface="Arial" charset="0"/>
              </a:rPr>
              <a:t> : </a:t>
            </a:r>
            <a:r>
              <a:rPr lang="fr-FR" sz="2400" b="1" dirty="0" smtClean="0">
                <a:latin typeface="Arial" charset="0"/>
              </a:rPr>
              <a:t>Culture Economique, Juridique et Managériale</a:t>
            </a:r>
            <a:endParaRPr lang="fr-FR" sz="2400" b="1" dirty="0">
              <a:latin typeface="Arial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571472" y="5500702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5">
                    <a:lumMod val="25000"/>
                  </a:schemeClr>
                </a:solidFill>
              </a:rPr>
              <a:t>4 heures       coefficient 6</a:t>
            </a:r>
            <a:endParaRPr lang="fr-FR" dirty="0">
              <a:solidFill>
                <a:schemeClr val="accent5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1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1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81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81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3" grpId="0" autoUpdateAnimBg="0"/>
      <p:bldP spid="181255" grpId="0" autoUpdateAnimBg="0"/>
      <p:bldP spid="181257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76260"/>
          </a:xfrm>
        </p:spPr>
        <p:txBody>
          <a:bodyPr/>
          <a:lstStyle/>
          <a:p>
            <a:pPr eaLnBrk="1" hangingPunct="1">
              <a:defRPr/>
            </a:pPr>
            <a:r>
              <a:rPr lang="fr-FR" b="1" kern="1200" dirty="0" smtClean="0">
                <a:solidFill>
                  <a:schemeClr val="accent5">
                    <a:lumMod val="25000"/>
                  </a:schemeClr>
                </a:solidFill>
                <a:latin typeface="Arial" charset="0"/>
                <a:ea typeface="+mn-ea"/>
                <a:cs typeface="+mn-cs"/>
              </a:rPr>
              <a:t>Résultats du BTS CG</a:t>
            </a: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sz="half" idx="2"/>
          </p:nvPr>
        </p:nvGraphicFramePr>
        <p:xfrm>
          <a:off x="2500298" y="1500174"/>
          <a:ext cx="6286544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214414" y="6357958"/>
            <a:ext cx="6985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Lycée Jehan </a:t>
            </a:r>
            <a:r>
              <a:rPr lang="fr-FR" sz="14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Ango</a:t>
            </a:r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Dieppe</a:t>
            </a:r>
            <a:endParaRPr lang="fr-FR" sz="14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9" name="Espace réservé du contenu 8"/>
          <p:cNvGraphicFramePr>
            <a:graphicFrameLocks noGrp="1"/>
          </p:cNvGraphicFramePr>
          <p:nvPr>
            <p:ph sz="half" idx="1"/>
          </p:nvPr>
        </p:nvGraphicFramePr>
        <p:xfrm>
          <a:off x="357158" y="1428738"/>
          <a:ext cx="1857388" cy="5011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1699"/>
                <a:gridCol w="1195689"/>
              </a:tblGrid>
              <a:tr h="42862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Années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Résultats</a:t>
                      </a:r>
                      <a:b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en %</a:t>
                      </a:r>
                    </a:p>
                  </a:txBody>
                  <a:tcPr marL="0" marR="0" marT="0" marB="0" anchor="ctr"/>
                </a:tc>
              </a:tr>
              <a:tr h="381912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2008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80</a:t>
                      </a:r>
                    </a:p>
                  </a:txBody>
                  <a:tcPr marL="0" marR="0" marT="0" marB="0" anchor="b"/>
                </a:tc>
              </a:tr>
              <a:tr h="381912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2009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92</a:t>
                      </a:r>
                    </a:p>
                  </a:txBody>
                  <a:tcPr marL="0" marR="0" marT="0" marB="0" anchor="b"/>
                </a:tc>
              </a:tr>
              <a:tr h="381912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 marL="0" marR="0" marT="0" marB="0" anchor="b"/>
                </a:tc>
              </a:tr>
              <a:tr h="381912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81</a:t>
                      </a:r>
                    </a:p>
                  </a:txBody>
                  <a:tcPr marL="0" marR="0" marT="0" marB="0" anchor="b"/>
                </a:tc>
              </a:tr>
              <a:tr h="381912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94,75</a:t>
                      </a:r>
                    </a:p>
                  </a:txBody>
                  <a:tcPr marL="0" marR="0" marT="0" marB="0" anchor="b"/>
                </a:tc>
              </a:tr>
              <a:tr h="381912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95,45</a:t>
                      </a:r>
                    </a:p>
                  </a:txBody>
                  <a:tcPr marL="0" marR="0" marT="0" marB="0" anchor="b"/>
                </a:tc>
              </a:tr>
              <a:tr h="381912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66,67</a:t>
                      </a:r>
                    </a:p>
                  </a:txBody>
                  <a:tcPr marL="0" marR="0" marT="0" marB="0" anchor="b"/>
                </a:tc>
              </a:tr>
              <a:tr h="381912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71,43</a:t>
                      </a:r>
                    </a:p>
                  </a:txBody>
                  <a:tcPr marL="0" marR="0" marT="0" marB="0" anchor="b"/>
                </a:tc>
              </a:tr>
              <a:tr h="381912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66,67</a:t>
                      </a:r>
                    </a:p>
                  </a:txBody>
                  <a:tcPr marL="0" marR="0" marT="0" marB="0" anchor="b"/>
                </a:tc>
              </a:tr>
              <a:tr h="381912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76,47</a:t>
                      </a:r>
                    </a:p>
                  </a:txBody>
                  <a:tcPr marL="0" marR="0" marT="0" marB="0" anchor="b"/>
                </a:tc>
              </a:tr>
              <a:tr h="381912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80</a:t>
                      </a:r>
                    </a:p>
                  </a:txBody>
                  <a:tcPr marL="0" marR="0" marT="0" marB="0" anchor="b"/>
                </a:tc>
              </a:tr>
              <a:tr h="381912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4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69,2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  <p:transition spd="med" advTm="700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3480481" y="1603708"/>
          <a:ext cx="2046240" cy="3345258"/>
        </p:xfrm>
        <a:graphic>
          <a:graphicData uri="http://schemas.openxmlformats.org/presentationml/2006/ole">
            <p:oleObj spid="_x0000_s1026" name="Clip" r:id="rId4" imgW="1889640" imgH="2999880" progId="">
              <p:embed/>
            </p:oleObj>
          </a:graphicData>
        </a:graphic>
      </p:graphicFrame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5715361" y="1676335"/>
            <a:ext cx="1257120" cy="495045"/>
          </a:xfrm>
          <a:prstGeom prst="rect">
            <a:avLst/>
          </a:prstGeom>
        </p:spPr>
        <p:txBody>
          <a:bodyPr wrap="none" lIns="83960" tIns="41980" rIns="83960" bIns="41980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29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5">
                    <a:lumMod val="2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BANQUES</a:t>
            </a:r>
          </a:p>
        </p:txBody>
      </p:sp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6095520" y="3352668"/>
            <a:ext cx="2682720" cy="495045"/>
          </a:xfrm>
          <a:prstGeom prst="rect">
            <a:avLst/>
          </a:prstGeom>
        </p:spPr>
        <p:txBody>
          <a:bodyPr wrap="none" lIns="83960" tIns="41980" rIns="83960" bIns="41980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29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5">
                    <a:lumMod val="2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Administrations</a:t>
            </a: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5257441" y="4800749"/>
            <a:ext cx="3422880" cy="990089"/>
          </a:xfrm>
          <a:prstGeom prst="rect">
            <a:avLst/>
          </a:prstGeom>
        </p:spPr>
        <p:txBody>
          <a:bodyPr wrap="none" lIns="83960" tIns="41980" rIns="83960" bIns="41980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29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5">
                    <a:lumMod val="2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Cabinets</a:t>
            </a:r>
            <a:r>
              <a:rPr lang="fr-FR" sz="29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6">
                    <a:lumMod val="7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</a:t>
            </a:r>
            <a:r>
              <a:rPr lang="fr-FR" sz="29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5">
                    <a:lumMod val="2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d'expertise</a:t>
            </a:r>
          </a:p>
          <a:p>
            <a:pPr algn="ctr"/>
            <a:r>
              <a:rPr lang="fr-FR" sz="29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5">
                    <a:lumMod val="2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Comptable</a:t>
            </a: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1372320" y="1676335"/>
            <a:ext cx="1530720" cy="495045"/>
          </a:xfrm>
          <a:prstGeom prst="rect">
            <a:avLst/>
          </a:prstGeom>
        </p:spPr>
        <p:txBody>
          <a:bodyPr wrap="none" lIns="83960" tIns="41980" rIns="83960" bIns="41980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29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5">
                    <a:lumMod val="2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PME</a:t>
            </a:r>
            <a:r>
              <a:rPr lang="fr-FR" sz="29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6">
                    <a:lumMod val="7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</a:t>
            </a:r>
            <a:r>
              <a:rPr lang="fr-FR" sz="29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5">
                    <a:lumMod val="2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- PMI</a:t>
            </a:r>
          </a:p>
        </p:txBody>
      </p:sp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457920" y="5181666"/>
            <a:ext cx="3123360" cy="419455"/>
          </a:xfrm>
          <a:prstGeom prst="rect">
            <a:avLst/>
          </a:prstGeom>
        </p:spPr>
        <p:txBody>
          <a:bodyPr wrap="none" lIns="83960" tIns="41980" rIns="83960" bIns="41980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29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5">
                    <a:lumMod val="2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Centres</a:t>
            </a:r>
            <a:r>
              <a:rPr lang="fr-FR" sz="29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</a:t>
            </a:r>
            <a:r>
              <a:rPr lang="fr-FR" sz="29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5">
                    <a:lumMod val="2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de Gestion</a:t>
            </a:r>
          </a:p>
        </p:txBody>
      </p:sp>
      <p:sp>
        <p:nvSpPr>
          <p:cNvPr id="2056" name="WordArt 8"/>
          <p:cNvSpPr>
            <a:spLocks noChangeArrowheads="1" noChangeShapeType="1" noTextEdit="1"/>
          </p:cNvSpPr>
          <p:nvPr/>
        </p:nvSpPr>
        <p:spPr bwMode="auto">
          <a:xfrm>
            <a:off x="228960" y="2896160"/>
            <a:ext cx="1912320" cy="990089"/>
          </a:xfrm>
          <a:prstGeom prst="rect">
            <a:avLst/>
          </a:prstGeom>
        </p:spPr>
        <p:txBody>
          <a:bodyPr wrap="none" lIns="83960" tIns="41980" rIns="83960" bIns="41980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29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5">
                    <a:lumMod val="2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Grandes</a:t>
            </a:r>
          </a:p>
          <a:p>
            <a:pPr algn="ctr"/>
            <a:r>
              <a:rPr lang="fr-FR" sz="29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5">
                    <a:lumMod val="2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Entreprises</a:t>
            </a:r>
          </a:p>
        </p:txBody>
      </p:sp>
      <p:sp>
        <p:nvSpPr>
          <p:cNvPr id="2057" name="WordArt 9"/>
          <p:cNvSpPr>
            <a:spLocks noChangeArrowheads="1" noChangeShapeType="1" noTextEdit="1"/>
          </p:cNvSpPr>
          <p:nvPr/>
        </p:nvSpPr>
        <p:spPr bwMode="auto">
          <a:xfrm>
            <a:off x="1643042" y="305327"/>
            <a:ext cx="5143536" cy="723299"/>
          </a:xfrm>
          <a:prstGeom prst="rect">
            <a:avLst/>
          </a:prstGeom>
        </p:spPr>
        <p:txBody>
          <a:bodyPr wrap="none" lIns="83960" tIns="41980" rIns="83960" bIns="41980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3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5">
                    <a:lumMod val="2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DEBOUCHES</a:t>
            </a: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 flipH="1" flipV="1">
            <a:off x="3000364" y="2285992"/>
            <a:ext cx="685440" cy="761835"/>
          </a:xfrm>
          <a:prstGeom prst="line">
            <a:avLst/>
          </a:prstGeom>
          <a:noFill/>
          <a:ln w="25400" cap="sq">
            <a:solidFill>
              <a:srgbClr val="FFFF00"/>
            </a:solidFill>
            <a:round/>
            <a:headEnd type="none" w="sm" len="sm"/>
            <a:tailEnd type="triangle" w="sm" len="sm"/>
          </a:ln>
        </p:spPr>
        <p:txBody>
          <a:bodyPr wrap="none" lIns="83960" tIns="41980" rIns="83960" bIns="41980" anchor="ctr"/>
          <a:lstStyle/>
          <a:p>
            <a:endParaRPr lang="fr-FR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 flipH="1" flipV="1">
            <a:off x="2437921" y="3657995"/>
            <a:ext cx="1143360" cy="0"/>
          </a:xfrm>
          <a:prstGeom prst="line">
            <a:avLst/>
          </a:prstGeom>
          <a:noFill/>
          <a:ln w="25400" cap="sq">
            <a:solidFill>
              <a:srgbClr val="FFFF00"/>
            </a:solidFill>
            <a:round/>
            <a:headEnd type="none" w="sm" len="sm"/>
            <a:tailEnd type="triangle" w="sm" len="sm"/>
          </a:ln>
        </p:spPr>
        <p:txBody>
          <a:bodyPr wrap="none" lIns="83960" tIns="41980" rIns="83960" bIns="41980" anchor="ctr"/>
          <a:lstStyle/>
          <a:p>
            <a:endParaRPr lang="fr-FR"/>
          </a:p>
        </p:txBody>
      </p:sp>
      <p:sp>
        <p:nvSpPr>
          <p:cNvPr id="2060" name="Line 12"/>
          <p:cNvSpPr>
            <a:spLocks noChangeShapeType="1"/>
          </p:cNvSpPr>
          <p:nvPr/>
        </p:nvSpPr>
        <p:spPr bwMode="auto">
          <a:xfrm flipH="1">
            <a:off x="2514241" y="4267168"/>
            <a:ext cx="1219680" cy="761835"/>
          </a:xfrm>
          <a:prstGeom prst="line">
            <a:avLst/>
          </a:prstGeom>
          <a:noFill/>
          <a:ln w="25400" cap="sq">
            <a:solidFill>
              <a:srgbClr val="FFFF00"/>
            </a:solidFill>
            <a:round/>
            <a:headEnd type="none" w="sm" len="sm"/>
            <a:tailEnd type="triangle" w="sm" len="sm"/>
          </a:ln>
        </p:spPr>
        <p:txBody>
          <a:bodyPr wrap="none" lIns="83960" tIns="41980" rIns="83960" bIns="41980" anchor="ctr"/>
          <a:lstStyle/>
          <a:p>
            <a:endParaRPr lang="fr-FR"/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4724640" y="4114504"/>
            <a:ext cx="1370880" cy="609172"/>
          </a:xfrm>
          <a:prstGeom prst="line">
            <a:avLst/>
          </a:prstGeom>
          <a:noFill/>
          <a:ln w="25400" cap="sq">
            <a:solidFill>
              <a:srgbClr val="FFFF00"/>
            </a:solidFill>
            <a:round/>
            <a:headEnd type="none" w="sm" len="sm"/>
            <a:tailEnd type="triangle" w="sm" len="sm"/>
          </a:ln>
        </p:spPr>
        <p:txBody>
          <a:bodyPr wrap="none" lIns="83960" tIns="41980" rIns="83960" bIns="41980" anchor="ctr"/>
          <a:lstStyle/>
          <a:p>
            <a:endParaRPr lang="fr-FR"/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>
            <a:off x="5486401" y="3124414"/>
            <a:ext cx="1219680" cy="152664"/>
          </a:xfrm>
          <a:prstGeom prst="line">
            <a:avLst/>
          </a:prstGeom>
          <a:noFill/>
          <a:ln w="25400" cap="sq">
            <a:solidFill>
              <a:srgbClr val="FFFF00"/>
            </a:solidFill>
            <a:round/>
            <a:headEnd type="none" w="sm" len="sm"/>
            <a:tailEnd type="triangle" w="sm" len="sm"/>
          </a:ln>
        </p:spPr>
        <p:txBody>
          <a:bodyPr wrap="none" lIns="83960" tIns="41980" rIns="83960" bIns="41980" anchor="ctr"/>
          <a:lstStyle/>
          <a:p>
            <a:endParaRPr lang="fr-FR"/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 flipV="1">
            <a:off x="5104801" y="2209916"/>
            <a:ext cx="1143360" cy="533581"/>
          </a:xfrm>
          <a:prstGeom prst="line">
            <a:avLst/>
          </a:prstGeom>
          <a:noFill/>
          <a:ln w="25400" cap="sq">
            <a:solidFill>
              <a:srgbClr val="FFFF00"/>
            </a:solidFill>
            <a:round/>
            <a:headEnd type="none" w="sm" len="sm"/>
            <a:tailEnd type="triangle" w="sm" len="sm"/>
          </a:ln>
        </p:spPr>
        <p:txBody>
          <a:bodyPr wrap="none" lIns="83960" tIns="41980" rIns="83960" bIns="41980" anchor="ctr"/>
          <a:lstStyle/>
          <a:p>
            <a:endParaRPr lang="fr-FR"/>
          </a:p>
        </p:txBody>
      </p:sp>
    </p:spTree>
  </p:cSld>
  <p:clrMapOvr>
    <a:masterClrMapping/>
  </p:clrMapOvr>
  <p:transition advTm="9922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Lycée Jehan-</a:t>
            </a:r>
            <a:r>
              <a:rPr lang="fr-FR" dirty="0" err="1" smtClean="0"/>
              <a:t>Ango</a:t>
            </a:r>
            <a:r>
              <a:rPr lang="fr-FR" dirty="0" smtClean="0"/>
              <a:t> Dieppe</a:t>
            </a:r>
            <a:endParaRPr lang="fr-FR" dirty="0"/>
          </a:p>
        </p:txBody>
      </p:sp>
      <p:pic>
        <p:nvPicPr>
          <p:cNvPr id="4" name="Espace réservé du contenu 3" descr="http://ango-lyc.spip.ac-rouen.fr/IMG/jpg/im17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2004994"/>
            <a:ext cx="7858180" cy="406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Tm="70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3124801" y="1219827"/>
            <a:ext cx="2590560" cy="489116"/>
          </a:xfrm>
          <a:prstGeom prst="rect">
            <a:avLst/>
          </a:prstGeom>
          <a:solidFill>
            <a:srgbClr val="CCFFFF"/>
          </a:solidFill>
          <a:ln w="4127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lIns="83960" tIns="41980" rIns="83960" bIns="4198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2600" b="1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pson" pitchFamily="2" charset="0"/>
              </a:rPr>
              <a:t>BTS CG</a:t>
            </a:r>
          </a:p>
        </p:txBody>
      </p:sp>
      <p:sp>
        <p:nvSpPr>
          <p:cNvPr id="30723" name="Line 3"/>
          <p:cNvSpPr>
            <a:spLocks noChangeShapeType="1"/>
          </p:cNvSpPr>
          <p:nvPr/>
        </p:nvSpPr>
        <p:spPr bwMode="auto">
          <a:xfrm flipH="1">
            <a:off x="2743201" y="1828998"/>
            <a:ext cx="1143360" cy="533581"/>
          </a:xfrm>
          <a:prstGeom prst="line">
            <a:avLst/>
          </a:prstGeom>
          <a:noFill/>
          <a:ln w="28575">
            <a:solidFill>
              <a:srgbClr val="993366"/>
            </a:solidFill>
            <a:round/>
            <a:headEnd/>
            <a:tailEnd type="triangle" w="lg" len="lg"/>
          </a:ln>
        </p:spPr>
        <p:txBody>
          <a:bodyPr wrap="none" lIns="83960" tIns="41980" rIns="83960" bIns="41980" anchor="ctr"/>
          <a:lstStyle/>
          <a:p>
            <a:endParaRPr lang="fr-FR"/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>
            <a:off x="4877281" y="1828998"/>
            <a:ext cx="1067040" cy="533581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lg" len="lg"/>
          </a:ln>
        </p:spPr>
        <p:txBody>
          <a:bodyPr wrap="none" lIns="83960" tIns="41980" rIns="83960" bIns="41980" anchor="ctr"/>
          <a:lstStyle/>
          <a:p>
            <a:endParaRPr lang="fr-FR"/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1071538" y="2357430"/>
            <a:ext cx="2612160" cy="392556"/>
          </a:xfrm>
          <a:prstGeom prst="rect">
            <a:avLst/>
          </a:prstGeom>
          <a:solidFill>
            <a:srgbClr val="FFCCCC"/>
          </a:solidFill>
          <a:ln w="317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lIns="83960" tIns="41980" rIns="83960" bIns="4198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20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pson" pitchFamily="2" charset="0"/>
              </a:rPr>
              <a:t>Filière Comptable</a:t>
            </a:r>
            <a:endParaRPr lang="fr-FR" sz="2000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2428860" y="2857496"/>
            <a:ext cx="0" cy="571504"/>
          </a:xfrm>
          <a:prstGeom prst="line">
            <a:avLst/>
          </a:prstGeom>
          <a:noFill/>
          <a:ln w="31750">
            <a:solidFill>
              <a:srgbClr val="993366"/>
            </a:solidFill>
            <a:round/>
            <a:headEnd/>
            <a:tailEnd type="triangle" w="lg" len="lg"/>
          </a:ln>
        </p:spPr>
        <p:txBody>
          <a:bodyPr wrap="none" lIns="83960" tIns="41980" rIns="83960" bIns="41980" anchor="ctr"/>
          <a:lstStyle/>
          <a:p>
            <a:endParaRPr lang="fr-FR"/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1928794" y="3429000"/>
            <a:ext cx="1067040" cy="361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3960" tIns="41980" rIns="83960" bIns="4198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DCG</a:t>
            </a:r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 flipH="1">
            <a:off x="2416320" y="3786190"/>
            <a:ext cx="12539" cy="520995"/>
          </a:xfrm>
          <a:prstGeom prst="line">
            <a:avLst/>
          </a:prstGeom>
          <a:noFill/>
          <a:ln w="31750">
            <a:solidFill>
              <a:srgbClr val="993366"/>
            </a:solidFill>
            <a:round/>
            <a:headEnd/>
            <a:tailEnd type="triangle" w="lg" len="lg"/>
          </a:ln>
        </p:spPr>
        <p:txBody>
          <a:bodyPr wrap="none" lIns="83960" tIns="41980" rIns="83960" bIns="41980" anchor="ctr"/>
          <a:lstStyle/>
          <a:p>
            <a:endParaRPr lang="fr-FR"/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1752480" y="4267167"/>
            <a:ext cx="1296000" cy="361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3960" tIns="41980" rIns="83960" bIns="4198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DSCG</a:t>
            </a:r>
          </a:p>
        </p:txBody>
      </p:sp>
      <p:sp>
        <p:nvSpPr>
          <p:cNvPr id="30733" name="Line 13"/>
          <p:cNvSpPr>
            <a:spLocks noChangeShapeType="1"/>
          </p:cNvSpPr>
          <p:nvPr/>
        </p:nvSpPr>
        <p:spPr bwMode="auto">
          <a:xfrm>
            <a:off x="2351520" y="4639192"/>
            <a:ext cx="1501920" cy="672905"/>
          </a:xfrm>
          <a:prstGeom prst="line">
            <a:avLst/>
          </a:prstGeom>
          <a:noFill/>
          <a:ln w="31750">
            <a:solidFill>
              <a:srgbClr val="993366"/>
            </a:solidFill>
            <a:round/>
            <a:headEnd/>
            <a:tailEnd type="triangle" w="lg" len="lg"/>
          </a:ln>
        </p:spPr>
        <p:txBody>
          <a:bodyPr wrap="none" lIns="83960" tIns="41980" rIns="83960" bIns="41980" anchor="ctr"/>
          <a:lstStyle/>
          <a:p>
            <a:endParaRPr lang="fr-FR"/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2874241" y="5312097"/>
            <a:ext cx="2285280" cy="638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3960" tIns="41980" rIns="83960" bIns="4198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EXPERTISE COMPTABLE</a:t>
            </a: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4832640" y="2386293"/>
            <a:ext cx="2678400" cy="392556"/>
          </a:xfrm>
          <a:prstGeom prst="rect">
            <a:avLst/>
          </a:prstGeom>
          <a:solidFill>
            <a:srgbClr val="99FFCC"/>
          </a:solidFill>
          <a:ln w="317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lIns="83960" tIns="41980" rIns="83960" bIns="4198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2000" b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pson" pitchFamily="2" charset="0"/>
              </a:rPr>
              <a:t>Autre Filière </a:t>
            </a:r>
            <a:endParaRPr lang="fr-FR" sz="200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736" name="Line 18"/>
          <p:cNvSpPr>
            <a:spLocks noChangeShapeType="1"/>
          </p:cNvSpPr>
          <p:nvPr/>
        </p:nvSpPr>
        <p:spPr bwMode="auto">
          <a:xfrm>
            <a:off x="6140160" y="2891714"/>
            <a:ext cx="0" cy="45799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lg" len="lg"/>
          </a:ln>
        </p:spPr>
        <p:txBody>
          <a:bodyPr wrap="none" lIns="83960" tIns="41980" rIns="83960" bIns="41980" anchor="ctr"/>
          <a:lstStyle/>
          <a:p>
            <a:endParaRPr lang="fr-FR"/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5225760" y="3361561"/>
            <a:ext cx="1905120" cy="361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3960" tIns="41980" rIns="83960" bIns="4198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LICENCES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5225760" y="4302739"/>
            <a:ext cx="1905120" cy="361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3960" tIns="41980" rIns="83960" bIns="4198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MASTER</a:t>
            </a:r>
          </a:p>
        </p:txBody>
      </p:sp>
      <p:sp>
        <p:nvSpPr>
          <p:cNvPr id="2" name="Line 21"/>
          <p:cNvSpPr>
            <a:spLocks noChangeShapeType="1"/>
          </p:cNvSpPr>
          <p:nvPr/>
        </p:nvSpPr>
        <p:spPr bwMode="auto">
          <a:xfrm>
            <a:off x="6140160" y="3764711"/>
            <a:ext cx="0" cy="456508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lg" len="lg"/>
          </a:ln>
        </p:spPr>
        <p:txBody>
          <a:bodyPr wrap="none" lIns="83960" tIns="41980" rIns="83960" bIns="41980" anchor="ctr"/>
          <a:lstStyle/>
          <a:p>
            <a:endParaRPr lang="fr-FR"/>
          </a:p>
        </p:txBody>
      </p:sp>
      <p:sp>
        <p:nvSpPr>
          <p:cNvPr id="3" name="WordArt 22"/>
          <p:cNvSpPr>
            <a:spLocks noChangeArrowheads="1" noChangeShapeType="1" noTextEdit="1"/>
          </p:cNvSpPr>
          <p:nvPr/>
        </p:nvSpPr>
        <p:spPr bwMode="auto">
          <a:xfrm>
            <a:off x="1905120" y="152665"/>
            <a:ext cx="4877280" cy="837425"/>
          </a:xfrm>
          <a:prstGeom prst="rect">
            <a:avLst/>
          </a:prstGeom>
        </p:spPr>
        <p:txBody>
          <a:bodyPr wrap="none" lIns="83960" tIns="41980" rIns="83960" bIns="41980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3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5">
                    <a:lumMod val="2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POURSUITES</a:t>
            </a:r>
          </a:p>
          <a:p>
            <a:pPr algn="ctr"/>
            <a:r>
              <a:rPr lang="fr-FR" sz="33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5">
                    <a:lumMod val="2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D'ETUDES</a:t>
            </a:r>
          </a:p>
        </p:txBody>
      </p:sp>
      <p:sp>
        <p:nvSpPr>
          <p:cNvPr id="30741" name="Line 24"/>
          <p:cNvSpPr>
            <a:spLocks noChangeShapeType="1"/>
          </p:cNvSpPr>
          <p:nvPr/>
        </p:nvSpPr>
        <p:spPr bwMode="auto">
          <a:xfrm flipH="1">
            <a:off x="4440960" y="4705890"/>
            <a:ext cx="1764000" cy="606207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lg" len="lg"/>
          </a:ln>
        </p:spPr>
        <p:txBody>
          <a:bodyPr wrap="none" lIns="83960" tIns="41980" rIns="83960" bIns="41980" anchor="ctr"/>
          <a:lstStyle/>
          <a:p>
            <a:endParaRPr lang="fr-FR"/>
          </a:p>
        </p:txBody>
      </p:sp>
    </p:spTree>
  </p:cSld>
  <p:clrMapOvr>
    <a:masterClrMapping/>
  </p:clrMapOvr>
  <p:transition spd="med" advTm="1117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ChangeArrowheads="1"/>
          </p:cNvSpPr>
          <p:nvPr/>
        </p:nvSpPr>
        <p:spPr bwMode="auto">
          <a:xfrm>
            <a:off x="900113" y="836613"/>
            <a:ext cx="4756238" cy="718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defRPr/>
            </a:pPr>
            <a:r>
              <a:rPr lang="fr-FR" sz="4400" b="1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Vous appréciez...</a:t>
            </a:r>
            <a:endParaRPr lang="fr-FR" sz="6000" b="1" dirty="0">
              <a:solidFill>
                <a:schemeClr val="accent5">
                  <a:lumMod val="2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36195" name="Rectangle 3"/>
          <p:cNvSpPr>
            <a:spLocks noChangeArrowheads="1"/>
          </p:cNvSpPr>
          <p:nvPr/>
        </p:nvSpPr>
        <p:spPr bwMode="auto">
          <a:xfrm>
            <a:off x="838200" y="3657600"/>
            <a:ext cx="549275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fr-FR" sz="36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LE TRAVAIL EN ÉQUIPE</a:t>
            </a:r>
            <a:endParaRPr lang="fr-FR" sz="4400" b="1">
              <a:solidFill>
                <a:srgbClr val="FF6600"/>
              </a:solidFill>
              <a:latin typeface="Comic Sans MS" pitchFamily="66" charset="0"/>
            </a:endParaRPr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2843213" y="2133600"/>
            <a:ext cx="424815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fr-FR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 ’INFORMATIQUE</a:t>
            </a:r>
            <a:endParaRPr lang="fr-FR" sz="4400" b="1" dirty="0">
              <a:solidFill>
                <a:srgbClr val="FF6600"/>
              </a:solidFill>
              <a:latin typeface="Comic Sans MS" pitchFamily="66" charset="0"/>
            </a:endParaRPr>
          </a:p>
        </p:txBody>
      </p:sp>
      <p:sp>
        <p:nvSpPr>
          <p:cNvPr id="136197" name="Rectangle 5"/>
          <p:cNvSpPr>
            <a:spLocks noChangeArrowheads="1"/>
          </p:cNvSpPr>
          <p:nvPr/>
        </p:nvSpPr>
        <p:spPr bwMode="auto">
          <a:xfrm>
            <a:off x="3708400" y="4941888"/>
            <a:ext cx="348615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fr-FR" sz="36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LES CHIFFRES</a:t>
            </a:r>
            <a:endParaRPr lang="fr-FR" sz="4400" b="1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136198" name="Text Box 6"/>
          <p:cNvSpPr txBox="1">
            <a:spLocks noChangeArrowheads="1"/>
          </p:cNvSpPr>
          <p:nvPr/>
        </p:nvSpPr>
        <p:spPr bwMode="auto">
          <a:xfrm>
            <a:off x="971600" y="6309320"/>
            <a:ext cx="6985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12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Lycée Jehan </a:t>
            </a:r>
            <a:r>
              <a:rPr lang="fr-FR" sz="12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Ango</a:t>
            </a:r>
            <a:r>
              <a:rPr lang="fr-FR" sz="12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Dieppe</a:t>
            </a:r>
            <a:endParaRPr lang="fr-FR" sz="12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1331913" y="765175"/>
            <a:ext cx="410368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fr-FR" sz="4400" b="1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Vous avez …</a:t>
            </a:r>
          </a:p>
        </p:txBody>
      </p:sp>
      <p:sp>
        <p:nvSpPr>
          <p:cNvPr id="138243" name="Rectangle 3"/>
          <p:cNvSpPr>
            <a:spLocks noChangeArrowheads="1"/>
          </p:cNvSpPr>
          <p:nvPr/>
        </p:nvSpPr>
        <p:spPr bwMode="auto">
          <a:xfrm>
            <a:off x="468313" y="3141663"/>
            <a:ext cx="7391400" cy="10795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defRPr/>
            </a:pPr>
            <a:r>
              <a:rPr lang="fr-FR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La volonté d ’adapter en permanence vos connaissances</a:t>
            </a:r>
            <a:endParaRPr lang="fr-FR" sz="28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38244" name="Rectangle 4"/>
          <p:cNvSpPr>
            <a:spLocks noChangeArrowheads="1"/>
          </p:cNvSpPr>
          <p:nvPr/>
        </p:nvSpPr>
        <p:spPr bwMode="auto">
          <a:xfrm>
            <a:off x="271463" y="2209800"/>
            <a:ext cx="4486275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fr-FR" sz="2800" b="1" dirty="0">
                <a:latin typeface="Comic Sans MS" pitchFamily="66" charset="0"/>
              </a:rPr>
              <a:t> </a:t>
            </a:r>
            <a:r>
              <a:rPr lang="fr-FR" sz="3600" b="1" dirty="0">
                <a:latin typeface="+mj-lt"/>
              </a:rPr>
              <a:t>L</a:t>
            </a:r>
            <a:r>
              <a:rPr lang="fr-FR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 ’esprit d ’analyse</a:t>
            </a:r>
          </a:p>
        </p:txBody>
      </p:sp>
      <p:sp>
        <p:nvSpPr>
          <p:cNvPr id="138245" name="Rectangle 5"/>
          <p:cNvSpPr>
            <a:spLocks noChangeArrowheads="1"/>
          </p:cNvSpPr>
          <p:nvPr/>
        </p:nvSpPr>
        <p:spPr bwMode="auto">
          <a:xfrm>
            <a:off x="1692275" y="4508500"/>
            <a:ext cx="5853113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fr-FR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Le sens de l ’organisation</a:t>
            </a:r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6248400" y="6096000"/>
            <a:ext cx="990600" cy="0"/>
          </a:xfrm>
          <a:prstGeom prst="line">
            <a:avLst/>
          </a:prstGeom>
          <a:noFill/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3421047" y="5929330"/>
            <a:ext cx="21563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12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Lycée Jehan </a:t>
            </a:r>
            <a:r>
              <a:rPr lang="fr-FR" sz="12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Ango</a:t>
            </a:r>
            <a:r>
              <a:rPr lang="fr-FR" sz="12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Dieppe</a:t>
            </a:r>
            <a:endParaRPr lang="fr-FR" sz="12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6838950" cy="731838"/>
          </a:xfrm>
        </p:spPr>
        <p:txBody>
          <a:bodyPr/>
          <a:lstStyle/>
          <a:p>
            <a:pPr eaLnBrk="1" hangingPunct="1">
              <a:defRPr/>
            </a:pPr>
            <a:r>
              <a:rPr lang="fr-FR" sz="4000" b="1" dirty="0" smtClean="0">
                <a:solidFill>
                  <a:schemeClr val="folHlink"/>
                </a:solidFill>
              </a:rPr>
              <a:t/>
            </a:r>
            <a:br>
              <a:rPr lang="fr-FR" sz="4000" b="1" dirty="0" smtClean="0">
                <a:solidFill>
                  <a:schemeClr val="folHlink"/>
                </a:solidFill>
              </a:rPr>
            </a:br>
            <a:r>
              <a:rPr lang="fr-FR" sz="4000" b="1" dirty="0" smtClean="0">
                <a:solidFill>
                  <a:schemeClr val="accent5">
                    <a:lumMod val="25000"/>
                  </a:schemeClr>
                </a:solidFill>
              </a:rPr>
              <a:t>Vous souhaitez...</a:t>
            </a:r>
            <a:r>
              <a:rPr lang="fr-FR" sz="4000" b="1" dirty="0" smtClean="0">
                <a:solidFill>
                  <a:schemeClr val="accent5">
                    <a:lumMod val="25000"/>
                  </a:schemeClr>
                </a:solidFill>
                <a:effectLst/>
              </a:rPr>
              <a:t/>
            </a:r>
            <a:br>
              <a:rPr lang="fr-FR" sz="4000" b="1" dirty="0" smtClean="0">
                <a:solidFill>
                  <a:schemeClr val="accent5">
                    <a:lumMod val="25000"/>
                  </a:schemeClr>
                </a:solidFill>
                <a:effectLst/>
              </a:rPr>
            </a:br>
            <a:endParaRPr lang="fr-FR" sz="4000" b="1" dirty="0" smtClean="0">
              <a:solidFill>
                <a:schemeClr val="accent5">
                  <a:lumMod val="25000"/>
                </a:schemeClr>
              </a:solidFill>
              <a:effectLst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84313"/>
            <a:ext cx="7772400" cy="4537075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sz="2400" b="1" dirty="0" smtClean="0"/>
              <a:t>Une formation </a:t>
            </a:r>
            <a:r>
              <a:rPr lang="fr-FR" sz="2400" b="1" dirty="0" err="1" smtClean="0"/>
              <a:t>diplomante</a:t>
            </a:r>
            <a:r>
              <a:rPr lang="fr-FR" sz="2400" b="1" dirty="0" smtClean="0"/>
              <a:t> </a:t>
            </a:r>
            <a:r>
              <a:rPr lang="fr-FR" sz="2400" b="1" dirty="0" smtClean="0"/>
              <a:t>et reconnue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fr-FR" sz="2400" b="1" dirty="0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sz="2400" b="1" dirty="0" smtClean="0"/>
              <a:t>Une insertion professionnelle rapide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fr-FR" sz="2400" b="1" dirty="0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sz="2400" b="1" dirty="0" smtClean="0"/>
              <a:t>Un large panorama d’emplois dans des secteurs variés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sz="2400" b="1" dirty="0" smtClean="0"/>
              <a:t>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sz="2400" b="1" dirty="0" smtClean="0"/>
              <a:t>Une évolution vers des postes de responsabilité après quelques années d’expérience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fr-FR" sz="2400" b="1" dirty="0" smtClean="0"/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b="1" u="sng" dirty="0" smtClean="0">
                <a:solidFill>
                  <a:schemeClr val="accent5">
                    <a:lumMod val="25000"/>
                  </a:schemeClr>
                </a:solidFill>
              </a:rPr>
              <a:t>mais aussi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fr-FR" sz="2000" b="1" u="sng" dirty="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sz="2400" b="1" dirty="0" smtClean="0"/>
              <a:t>La possibilité de poursuites d’études vers de nombreuses spécialisations de BAC +3 à BAC +8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fr-FR" sz="2400" b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3421047" y="6072206"/>
            <a:ext cx="21563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12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Lycée Jehan </a:t>
            </a:r>
            <a:r>
              <a:rPr lang="fr-FR" sz="12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Ango</a:t>
            </a:r>
            <a:r>
              <a:rPr lang="fr-FR" sz="12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Dieppe</a:t>
            </a:r>
            <a:endParaRPr lang="fr-FR" sz="12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549275"/>
            <a:ext cx="8748712" cy="1800225"/>
          </a:xfrm>
        </p:spPr>
        <p:txBody>
          <a:bodyPr/>
          <a:lstStyle/>
          <a:p>
            <a:pPr eaLnBrk="1" hangingPunct="1">
              <a:defRPr/>
            </a:pPr>
            <a:r>
              <a:rPr lang="fr-FR" sz="2800" b="1" dirty="0" smtClean="0">
                <a:solidFill>
                  <a:srgbClr val="FF6600"/>
                </a:solidFill>
              </a:rPr>
              <a:t/>
            </a:r>
            <a:br>
              <a:rPr lang="fr-FR" sz="2800" b="1" dirty="0" smtClean="0">
                <a:solidFill>
                  <a:srgbClr val="FF6600"/>
                </a:solidFill>
              </a:rPr>
            </a:br>
            <a:r>
              <a:rPr lang="fr-FR" sz="2800" b="1" dirty="0" smtClean="0">
                <a:solidFill>
                  <a:srgbClr val="FF6600"/>
                </a:solidFill>
              </a:rPr>
              <a:t/>
            </a:r>
            <a:br>
              <a:rPr lang="fr-FR" sz="2800" b="1" dirty="0" smtClean="0">
                <a:solidFill>
                  <a:srgbClr val="FF6600"/>
                </a:solidFill>
              </a:rPr>
            </a:br>
            <a:r>
              <a:rPr lang="fr-FR" sz="2800" b="1" dirty="0" smtClean="0">
                <a:solidFill>
                  <a:srgbClr val="FF6600"/>
                </a:solidFill>
              </a:rPr>
              <a:t/>
            </a:r>
            <a:br>
              <a:rPr lang="fr-FR" sz="2800" b="1" dirty="0" smtClean="0">
                <a:solidFill>
                  <a:srgbClr val="FF6600"/>
                </a:solidFill>
              </a:rPr>
            </a:br>
            <a:r>
              <a:rPr lang="fr-FR" sz="5400" b="1" dirty="0" smtClean="0">
                <a:solidFill>
                  <a:schemeClr val="accent5">
                    <a:lumMod val="25000"/>
                  </a:schemeClr>
                </a:solidFill>
              </a:rPr>
              <a:t>B.T.S   C.G.</a:t>
            </a:r>
            <a:br>
              <a:rPr lang="fr-FR" sz="5400" b="1" dirty="0" smtClean="0">
                <a:solidFill>
                  <a:schemeClr val="accent5">
                    <a:lumMod val="25000"/>
                  </a:schemeClr>
                </a:solidFill>
              </a:rPr>
            </a:br>
            <a:r>
              <a:rPr lang="fr-FR" sz="2800" b="1" dirty="0" smtClean="0">
                <a:solidFill>
                  <a:schemeClr val="accent5">
                    <a:lumMod val="25000"/>
                  </a:schemeClr>
                </a:solidFill>
              </a:rPr>
              <a:t>Comptabilité et Gestion</a:t>
            </a:r>
            <a:br>
              <a:rPr lang="fr-FR" sz="2800" b="1" dirty="0" smtClean="0">
                <a:solidFill>
                  <a:schemeClr val="accent5">
                    <a:lumMod val="25000"/>
                  </a:schemeClr>
                </a:solidFill>
              </a:rPr>
            </a:br>
            <a:r>
              <a:rPr lang="fr-FR" sz="2800" b="1" dirty="0" smtClean="0">
                <a:solidFill>
                  <a:srgbClr val="FF6600"/>
                </a:solidFill>
              </a:rPr>
              <a:t/>
            </a:r>
            <a:br>
              <a:rPr lang="fr-FR" sz="2800" b="1" dirty="0" smtClean="0">
                <a:solidFill>
                  <a:srgbClr val="FF6600"/>
                </a:solidFill>
              </a:rPr>
            </a:br>
            <a:r>
              <a:rPr lang="fr-FR" sz="2800" b="1" dirty="0" smtClean="0">
                <a:solidFill>
                  <a:srgbClr val="FF6600"/>
                </a:solidFill>
              </a:rPr>
              <a:t> </a:t>
            </a:r>
            <a:r>
              <a:rPr lang="fr-FR" sz="6000" b="1" dirty="0" smtClean="0">
                <a:solidFill>
                  <a:srgbClr val="FF6600"/>
                </a:solidFill>
              </a:rPr>
              <a:t/>
            </a:r>
            <a:br>
              <a:rPr lang="fr-FR" sz="6000" b="1" dirty="0" smtClean="0">
                <a:solidFill>
                  <a:srgbClr val="FF6600"/>
                </a:solidFill>
              </a:rPr>
            </a:br>
            <a:r>
              <a:rPr lang="fr-FR" sz="4000" b="1" dirty="0" smtClean="0">
                <a:solidFill>
                  <a:srgbClr val="FF6600"/>
                </a:solidFill>
              </a:rPr>
              <a:t/>
            </a:r>
            <a:br>
              <a:rPr lang="fr-FR" sz="4000" b="1" dirty="0" smtClean="0">
                <a:solidFill>
                  <a:srgbClr val="FF6600"/>
                </a:solidFill>
              </a:rPr>
            </a:br>
            <a:r>
              <a:rPr lang="fr-FR" b="1" dirty="0" smtClean="0">
                <a:solidFill>
                  <a:schemeClr val="accent5">
                    <a:lumMod val="25000"/>
                  </a:schemeClr>
                </a:solidFill>
              </a:rPr>
              <a:t>2 ANNÉES ENRICHISSANTES…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684213" y="476250"/>
            <a:ext cx="7991475" cy="1657350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42340" name="Text Box 4"/>
          <p:cNvSpPr txBox="1">
            <a:spLocks noChangeArrowheads="1"/>
          </p:cNvSpPr>
          <p:nvPr/>
        </p:nvSpPr>
        <p:spPr bwMode="auto">
          <a:xfrm>
            <a:off x="2124075" y="4149725"/>
            <a:ext cx="5407025" cy="1160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« Une formation appréciée par </a:t>
            </a:r>
          </a:p>
          <a:p>
            <a:pPr>
              <a:spcBef>
                <a:spcPct val="50000"/>
              </a:spcBef>
              <a:defRPr/>
            </a:pPr>
            <a:r>
              <a:rPr lang="fr-FR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les professionnels »</a:t>
            </a:r>
          </a:p>
        </p:txBody>
      </p:sp>
      <p:sp>
        <p:nvSpPr>
          <p:cNvPr id="142342" name="Text Box 6"/>
          <p:cNvSpPr txBox="1">
            <a:spLocks noChangeArrowheads="1"/>
          </p:cNvSpPr>
          <p:nvPr/>
        </p:nvSpPr>
        <p:spPr bwMode="auto">
          <a:xfrm>
            <a:off x="611188" y="6453188"/>
            <a:ext cx="698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1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Lycée Jehan </a:t>
            </a:r>
            <a:r>
              <a:rPr lang="fr-FR" sz="10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Ango</a:t>
            </a:r>
            <a:r>
              <a:rPr lang="fr-FR" sz="1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Dieppe</a:t>
            </a:r>
            <a:endParaRPr lang="fr-FR" sz="10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ChangeArrowheads="1"/>
          </p:cNvSpPr>
          <p:nvPr/>
        </p:nvSpPr>
        <p:spPr bwMode="auto">
          <a:xfrm>
            <a:off x="611188" y="1773238"/>
            <a:ext cx="7315200" cy="6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endParaRPr lang="fr-FR" sz="2800" b="1" dirty="0">
              <a:solidFill>
                <a:srgbClr val="FF66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r>
              <a:rPr lang="fr-FR" sz="28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</a:t>
            </a:r>
            <a:r>
              <a:rPr lang="fr-FR" sz="2800" b="1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Un enseignement </a:t>
            </a:r>
            <a:r>
              <a:rPr lang="fr-FR" sz="2800" b="1" u="sng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général</a:t>
            </a:r>
            <a:r>
              <a:rPr lang="fr-FR" sz="2800" b="1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  <a:p>
            <a:pPr marL="342900" indent="-342900" algn="l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endParaRPr lang="fr-FR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44387" name="Rectangle 3"/>
          <p:cNvSpPr>
            <a:spLocks noChangeArrowheads="1"/>
          </p:cNvSpPr>
          <p:nvPr/>
        </p:nvSpPr>
        <p:spPr bwMode="auto">
          <a:xfrm>
            <a:off x="3635375" y="4292600"/>
            <a:ext cx="4402138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fr-FR" sz="2800" b="1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Des stages en entreprise</a:t>
            </a:r>
          </a:p>
        </p:txBody>
      </p:sp>
      <p:sp>
        <p:nvSpPr>
          <p:cNvPr id="144388" name="Rectangle 4"/>
          <p:cNvSpPr>
            <a:spLocks noChangeArrowheads="1"/>
          </p:cNvSpPr>
          <p:nvPr/>
        </p:nvSpPr>
        <p:spPr bwMode="auto">
          <a:xfrm>
            <a:off x="1908175" y="3284538"/>
            <a:ext cx="56848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fr-FR" sz="2800" b="1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Un enseignement </a:t>
            </a:r>
            <a:r>
              <a:rPr lang="fr-FR" sz="2800" b="1" u="sng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technologique</a:t>
            </a:r>
          </a:p>
        </p:txBody>
      </p:sp>
      <p:sp>
        <p:nvSpPr>
          <p:cNvPr id="144389" name="Line 5"/>
          <p:cNvSpPr>
            <a:spLocks noChangeShapeType="1"/>
          </p:cNvSpPr>
          <p:nvPr/>
        </p:nvSpPr>
        <p:spPr bwMode="auto">
          <a:xfrm>
            <a:off x="6858000" y="6400800"/>
            <a:ext cx="762000" cy="0"/>
          </a:xfrm>
          <a:prstGeom prst="line">
            <a:avLst/>
          </a:prstGeom>
          <a:noFill/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44390" name="Text Box 6"/>
          <p:cNvSpPr txBox="1">
            <a:spLocks noChangeArrowheads="1"/>
          </p:cNvSpPr>
          <p:nvPr/>
        </p:nvSpPr>
        <p:spPr bwMode="auto">
          <a:xfrm>
            <a:off x="611188" y="6453188"/>
            <a:ext cx="698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1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Lycée Jehan </a:t>
            </a:r>
            <a:r>
              <a:rPr lang="fr-FR" sz="10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Ango</a:t>
            </a:r>
            <a:r>
              <a:rPr lang="fr-FR" sz="1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Dieppe</a:t>
            </a:r>
            <a:endParaRPr lang="fr-FR" sz="10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4391" name="Rectangle 7"/>
          <p:cNvSpPr>
            <a:spLocks noChangeArrowheads="1"/>
          </p:cNvSpPr>
          <p:nvPr/>
        </p:nvSpPr>
        <p:spPr bwMode="auto">
          <a:xfrm>
            <a:off x="971550" y="115888"/>
            <a:ext cx="64801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fr-FR" sz="2400" b="1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B.T.S   C.G</a:t>
            </a:r>
            <a:r>
              <a:rPr lang="fr-FR" sz="2400" b="1" dirty="0" smtClean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fr-FR" sz="2400" b="1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fr-FR" sz="2400" b="1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fr-FR" sz="2400" b="1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Comptabilité et Gestion</a:t>
            </a:r>
            <a:br>
              <a:rPr lang="fr-FR" sz="2400" b="1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fr-FR" sz="2400" b="1" dirty="0">
              <a:solidFill>
                <a:schemeClr val="accent5">
                  <a:lumMod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4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4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4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4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438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6" grpId="0" autoUpdateAnimBg="0"/>
      <p:bldP spid="144387" grpId="0" autoUpdateAnimBg="0"/>
      <p:bldP spid="144388" grpId="0" autoUpdateAnimBg="0"/>
      <p:bldP spid="14438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ChangeArrowheads="1"/>
          </p:cNvSpPr>
          <p:nvPr/>
        </p:nvSpPr>
        <p:spPr bwMode="auto">
          <a:xfrm>
            <a:off x="1136650" y="193675"/>
            <a:ext cx="76120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fr-FR" sz="4400" b="1" dirty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ENSEIGNEMENT GÉNÉRAL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84213" y="260350"/>
            <a:ext cx="7993062" cy="712788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46436" name="Rectangle 4"/>
          <p:cNvSpPr>
            <a:spLocks noChangeArrowheads="1"/>
          </p:cNvSpPr>
          <p:nvPr/>
        </p:nvSpPr>
        <p:spPr bwMode="auto">
          <a:xfrm>
            <a:off x="990600" y="1371600"/>
            <a:ext cx="784860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buFont typeface="Monotype Sorts" pitchFamily="2" charset="2"/>
              <a:buChar char="q"/>
              <a:defRPr/>
            </a:pPr>
            <a:r>
              <a:rPr lang="fr-FR" sz="36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Expression et culture française</a:t>
            </a:r>
            <a:endParaRPr lang="fr-FR" sz="32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46437" name="Rectangle 5"/>
          <p:cNvSpPr>
            <a:spLocks noChangeArrowheads="1"/>
          </p:cNvSpPr>
          <p:nvPr/>
        </p:nvSpPr>
        <p:spPr bwMode="auto">
          <a:xfrm>
            <a:off x="1371600" y="2209800"/>
            <a:ext cx="4046538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buFont typeface="Monotype Sorts" pitchFamily="2" charset="2"/>
              <a:buChar char="q"/>
              <a:defRPr/>
            </a:pPr>
            <a:r>
              <a:rPr lang="fr-FR" sz="36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Langue vivante</a:t>
            </a:r>
            <a:endParaRPr lang="fr-FR" sz="32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46438" name="Rectangle 6"/>
          <p:cNvSpPr>
            <a:spLocks noChangeArrowheads="1"/>
          </p:cNvSpPr>
          <p:nvPr/>
        </p:nvSpPr>
        <p:spPr bwMode="auto">
          <a:xfrm>
            <a:off x="2555875" y="3933825"/>
            <a:ext cx="5802339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buFont typeface="Monotype Sorts" pitchFamily="2" charset="2"/>
              <a:buChar char="q"/>
              <a:defRPr/>
            </a:pPr>
            <a:r>
              <a:rPr lang="fr-FR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fr-FR" sz="36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Culture économique juridique et managériale </a:t>
            </a:r>
            <a:endParaRPr lang="fr-FR" sz="36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46441" name="Rectangle 9"/>
          <p:cNvSpPr>
            <a:spLocks noChangeArrowheads="1"/>
          </p:cNvSpPr>
          <p:nvPr/>
        </p:nvSpPr>
        <p:spPr bwMode="auto">
          <a:xfrm>
            <a:off x="1981200" y="3048000"/>
            <a:ext cx="4046538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fr-FR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sym typeface="Wingdings" pitchFamily="2" charset="2"/>
              </a:rPr>
              <a:t> </a:t>
            </a:r>
            <a:r>
              <a:rPr lang="fr-FR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Mathématiques</a:t>
            </a:r>
          </a:p>
        </p:txBody>
      </p:sp>
      <p:sp>
        <p:nvSpPr>
          <p:cNvPr id="146442" name="Text Box 10"/>
          <p:cNvSpPr txBox="1">
            <a:spLocks noChangeArrowheads="1"/>
          </p:cNvSpPr>
          <p:nvPr/>
        </p:nvSpPr>
        <p:spPr bwMode="auto">
          <a:xfrm>
            <a:off x="611188" y="6453188"/>
            <a:ext cx="698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1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Lycée Jehan </a:t>
            </a:r>
            <a:r>
              <a:rPr lang="fr-FR" sz="10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Ango</a:t>
            </a:r>
            <a:r>
              <a:rPr lang="fr-FR" sz="1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Dieppe</a:t>
            </a:r>
            <a:endParaRPr lang="fr-FR" sz="10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371600"/>
            <a:ext cx="7772400" cy="2057400"/>
          </a:xfrm>
        </p:spPr>
        <p:txBody>
          <a:bodyPr/>
          <a:lstStyle/>
          <a:p>
            <a:pPr eaLnBrk="1" hangingPunct="1">
              <a:defRPr/>
            </a:pPr>
            <a:r>
              <a:rPr lang="fr-FR" sz="3600" b="1" dirty="0" smtClean="0">
                <a:solidFill>
                  <a:schemeClr val="accent5">
                    <a:lumMod val="25000"/>
                  </a:schemeClr>
                </a:solidFill>
              </a:rPr>
              <a:t>L ’ENSEIGNEMENT TECHNOLOGIQUE </a:t>
            </a:r>
            <a:br>
              <a:rPr lang="fr-FR" sz="3600" b="1" dirty="0" smtClean="0">
                <a:solidFill>
                  <a:schemeClr val="accent5">
                    <a:lumMod val="25000"/>
                  </a:schemeClr>
                </a:solidFill>
              </a:rPr>
            </a:br>
            <a:r>
              <a:rPr lang="fr-FR" sz="3600" b="1" dirty="0" smtClean="0">
                <a:solidFill>
                  <a:schemeClr val="accent5">
                    <a:lumMod val="25000"/>
                  </a:schemeClr>
                </a:solidFill>
              </a:rPr>
              <a:t>EN BTS CG</a:t>
            </a:r>
            <a:endParaRPr lang="fr-FR" sz="3600" b="1" dirty="0" smtClean="0">
              <a:solidFill>
                <a:schemeClr val="accent5">
                  <a:lumMod val="2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801688" y="1247775"/>
            <a:ext cx="7543800" cy="220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48484" name="Rectangle 4"/>
          <p:cNvSpPr>
            <a:spLocks noChangeArrowheads="1"/>
          </p:cNvSpPr>
          <p:nvPr/>
        </p:nvSpPr>
        <p:spPr bwMode="auto">
          <a:xfrm>
            <a:off x="2219325" y="3933825"/>
            <a:ext cx="4729163" cy="1311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fr-FR" sz="4000" b="1" u="sng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7 </a:t>
            </a:r>
            <a:r>
              <a:rPr lang="fr-FR" sz="4000" b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processus</a:t>
            </a:r>
            <a:r>
              <a:rPr lang="fr-FR" sz="4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:</a:t>
            </a:r>
          </a:p>
          <a:p>
            <a:pPr>
              <a:defRPr/>
            </a:pPr>
            <a:r>
              <a:rPr lang="fr-FR" sz="4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P1  à  </a:t>
            </a:r>
            <a:r>
              <a:rPr lang="fr-FR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P7</a:t>
            </a:r>
            <a:endParaRPr lang="fr-FR" sz="40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48485" name="Text Box 5"/>
          <p:cNvSpPr txBox="1">
            <a:spLocks noChangeArrowheads="1"/>
          </p:cNvSpPr>
          <p:nvPr/>
        </p:nvSpPr>
        <p:spPr bwMode="auto">
          <a:xfrm>
            <a:off x="611188" y="6453188"/>
            <a:ext cx="698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1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Lycée Jehan </a:t>
            </a:r>
            <a:r>
              <a:rPr lang="fr-FR" sz="10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Ango</a:t>
            </a:r>
            <a:r>
              <a:rPr lang="fr-FR" sz="1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Dieppe</a:t>
            </a:r>
            <a:endParaRPr lang="fr-FR" sz="10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sor">
  <a:themeElements>
    <a:clrScheme name="Essor 2">
      <a:dk1>
        <a:srgbClr val="000000"/>
      </a:dk1>
      <a:lt1>
        <a:srgbClr val="FFFFFF"/>
      </a:lt1>
      <a:dk2>
        <a:srgbClr val="000000"/>
      </a:dk2>
      <a:lt2>
        <a:srgbClr val="CCECFF"/>
      </a:lt2>
      <a:accent1>
        <a:srgbClr val="6699FF"/>
      </a:accent1>
      <a:accent2>
        <a:srgbClr val="66CCFF"/>
      </a:accent2>
      <a:accent3>
        <a:srgbClr val="FFFFFF"/>
      </a:accent3>
      <a:accent4>
        <a:srgbClr val="000000"/>
      </a:accent4>
      <a:accent5>
        <a:srgbClr val="B8CAFF"/>
      </a:accent5>
      <a:accent6>
        <a:srgbClr val="5CB9E7"/>
      </a:accent6>
      <a:hlink>
        <a:srgbClr val="CC99FF"/>
      </a:hlink>
      <a:folHlink>
        <a:srgbClr val="00CCCC"/>
      </a:folHlink>
    </a:clrScheme>
    <a:fontScheme name="Essor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ssor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sor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sor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sor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sor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1023</TotalTime>
  <Words>553</Words>
  <Application>Microsoft Office PowerPoint</Application>
  <PresentationFormat>Affichage à l'écran (4:3)</PresentationFormat>
  <Paragraphs>181</Paragraphs>
  <Slides>20</Slides>
  <Notes>16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2" baseType="lpstr">
      <vt:lpstr>Essor</vt:lpstr>
      <vt:lpstr>Clip</vt:lpstr>
      <vt:lpstr>Diapositive 1</vt:lpstr>
      <vt:lpstr>Lycée Jehan-Ango Dieppe</vt:lpstr>
      <vt:lpstr>Diapositive 3</vt:lpstr>
      <vt:lpstr>Diapositive 4</vt:lpstr>
      <vt:lpstr> Vous souhaitez... </vt:lpstr>
      <vt:lpstr>   B.T.S   C.G. Comptabilité et Gestion     2 ANNÉES ENRICHISSANTES…</vt:lpstr>
      <vt:lpstr>Diapositive 7</vt:lpstr>
      <vt:lpstr>Diapositive 8</vt:lpstr>
      <vt:lpstr>L ’ENSEIGNEMENT TECHNOLOGIQUE  EN BTS CG</vt:lpstr>
      <vt:lpstr>Enseignements de comptabilité et de fiscalité</vt:lpstr>
      <vt:lpstr>Enseignements de gestion et informatique</vt:lpstr>
      <vt:lpstr>LES ATELIERS PROFESSIONNELS : ACTIVITÉS PROFESSIONNELLES TRANSVERSALES</vt:lpstr>
      <vt:lpstr>LES STAGES EN ENTREPRISE</vt:lpstr>
      <vt:lpstr>Diapositive 14</vt:lpstr>
      <vt:lpstr>QUELLES ÉPREUVES À L’EXAMEN ?</vt:lpstr>
      <vt:lpstr>Trois épreuves pour l’enseignement professionnel</vt:lpstr>
      <vt:lpstr>Epreuves pour l’enseignement général</vt:lpstr>
      <vt:lpstr>Résultats du BTS CG</vt:lpstr>
      <vt:lpstr>Diapositive 19</vt:lpstr>
      <vt:lpstr>Diapositive 20</vt:lpstr>
    </vt:vector>
  </TitlesOfParts>
  <Company>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Lycée Jehan Ango Dieppe</dc:title>
  <dc:creator>Annie; Corinne</dc:creator>
  <cp:lastModifiedBy>Administrateur</cp:lastModifiedBy>
  <cp:revision>104</cp:revision>
  <dcterms:created xsi:type="dcterms:W3CDTF">2007-01-23T16:13:11Z</dcterms:created>
  <dcterms:modified xsi:type="dcterms:W3CDTF">2021-06-28T16:30:28Z</dcterms:modified>
</cp:coreProperties>
</file>